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65" r:id="rId5"/>
    <p:sldId id="367" r:id="rId6"/>
    <p:sldId id="372" r:id="rId7"/>
    <p:sldId id="258" r:id="rId8"/>
    <p:sldId id="379" r:id="rId9"/>
    <p:sldId id="380" r:id="rId10"/>
    <p:sldId id="375" r:id="rId11"/>
    <p:sldId id="376" r:id="rId12"/>
    <p:sldId id="377" r:id="rId13"/>
    <p:sldId id="378" r:id="rId14"/>
    <p:sldId id="381" r:id="rId15"/>
    <p:sldId id="270" r:id="rId16"/>
    <p:sldId id="272" r:id="rId17"/>
    <p:sldId id="279" r:id="rId18"/>
    <p:sldId id="280" r:id="rId19"/>
    <p:sldId id="273" r:id="rId20"/>
    <p:sldId id="275" r:id="rId21"/>
    <p:sldId id="281" r:id="rId22"/>
    <p:sldId id="276" r:id="rId23"/>
    <p:sldId id="277" r:id="rId24"/>
    <p:sldId id="278" r:id="rId25"/>
    <p:sldId id="283" r:id="rId26"/>
    <p:sldId id="374" r:id="rId27"/>
    <p:sldId id="373" r:id="rId28"/>
    <p:sldId id="26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57"/>
    <a:srgbClr val="A7DFF5"/>
    <a:srgbClr val="575C96"/>
    <a:srgbClr val="006D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54EEBE-8C10-4659-A8D8-301E575297AF}" v="5" dt="2022-03-28T07:55:43.312"/>
    <p1510:client id="{C5AC2510-7C9E-4AC1-A812-1EE4BCAA4CF7}" v="4" dt="2023-07-27T05:11:07.378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86481" autoAdjust="0"/>
  </p:normalViewPr>
  <p:slideViewPr>
    <p:cSldViewPr snapToGrid="0">
      <p:cViewPr varScale="1">
        <p:scale>
          <a:sx n="64" d="100"/>
          <a:sy n="64" d="100"/>
        </p:scale>
        <p:origin x="588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E57EAA-47BC-4F6E-8CEA-36B348611F0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6E60D9-C167-40E7-BA7C-C1B8B9BD520A}">
      <dgm:prSet phldr="0" custT="1"/>
      <dgm:spPr>
        <a:solidFill>
          <a:srgbClr val="ABADCB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+mj-lt"/>
            </a:rPr>
            <a:t>Introduction</a:t>
          </a:r>
        </a:p>
      </dgm:t>
    </dgm:pt>
    <dgm:pt modelId="{971ABBAF-AB59-44B7-ACE0-A7E5B53B5978}" type="parTrans" cxnId="{CB19D958-ABEE-4A51-A264-7C0E095A1D08}">
      <dgm:prSet/>
      <dgm:spPr/>
      <dgm:t>
        <a:bodyPr/>
        <a:lstStyle/>
        <a:p>
          <a:endParaRPr lang="en-GB" sz="2000" b="1">
            <a:latin typeface="+mj-lt"/>
          </a:endParaRPr>
        </a:p>
      </dgm:t>
    </dgm:pt>
    <dgm:pt modelId="{AADB3289-71D5-4EA6-968C-47D8CBE45E06}" type="sibTrans" cxnId="{CB19D958-ABEE-4A51-A264-7C0E095A1D08}">
      <dgm:prSet/>
      <dgm:spPr/>
      <dgm:t>
        <a:bodyPr/>
        <a:lstStyle/>
        <a:p>
          <a:endParaRPr lang="en-GB" sz="2000" b="1">
            <a:latin typeface="+mj-lt"/>
          </a:endParaRPr>
        </a:p>
      </dgm:t>
    </dgm:pt>
    <dgm:pt modelId="{5D45D3D3-AA75-4E26-BED4-CAA26C38DA6E}">
      <dgm:prSet phldr="0" custT="1"/>
      <dgm:spPr>
        <a:solidFill>
          <a:srgbClr val="ABADCB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+mj-lt"/>
            </a:rPr>
            <a:t>One and two counsel process overview</a:t>
          </a:r>
        </a:p>
      </dgm:t>
    </dgm:pt>
    <dgm:pt modelId="{3E91A89C-11CA-4144-BF40-E91C7D4CE286}" type="parTrans" cxnId="{3C9C52A0-9C52-42A0-A5AF-6D575D986F39}">
      <dgm:prSet/>
      <dgm:spPr/>
      <dgm:t>
        <a:bodyPr/>
        <a:lstStyle/>
        <a:p>
          <a:endParaRPr lang="en-GB" sz="2000" b="1">
            <a:latin typeface="+mj-lt"/>
          </a:endParaRPr>
        </a:p>
      </dgm:t>
    </dgm:pt>
    <dgm:pt modelId="{113DE87C-0BD1-4CCE-88CB-49354665D50A}" type="sibTrans" cxnId="{3C9C52A0-9C52-42A0-A5AF-6D575D986F39}">
      <dgm:prSet/>
      <dgm:spPr/>
      <dgm:t>
        <a:bodyPr/>
        <a:lstStyle/>
        <a:p>
          <a:endParaRPr lang="en-GB" sz="2000" b="1">
            <a:latin typeface="+mj-lt"/>
          </a:endParaRPr>
        </a:p>
      </dgm:t>
    </dgm:pt>
    <dgm:pt modelId="{C2218665-8539-4D91-A387-070DC69138FC}">
      <dgm:prSet phldr="0" custT="1"/>
      <dgm:spPr>
        <a:solidFill>
          <a:srgbClr val="ABADCB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+mj-lt"/>
            </a:rPr>
            <a:t>Submitting a final case plan</a:t>
          </a:r>
        </a:p>
      </dgm:t>
    </dgm:pt>
    <dgm:pt modelId="{142ECC9B-854A-457E-A0E2-C961AF8CB3B0}" type="parTrans" cxnId="{91EEF5C4-B020-4CEC-AB18-B8548DFE96FE}">
      <dgm:prSet/>
      <dgm:spPr/>
      <dgm:t>
        <a:bodyPr/>
        <a:lstStyle/>
        <a:p>
          <a:endParaRPr lang="en-GB" sz="2000" b="1">
            <a:latin typeface="+mj-lt"/>
          </a:endParaRPr>
        </a:p>
      </dgm:t>
    </dgm:pt>
    <dgm:pt modelId="{394EC946-8137-4B4B-BDF4-D1FEE5E7D334}" type="sibTrans" cxnId="{91EEF5C4-B020-4CEC-AB18-B8548DFE96FE}">
      <dgm:prSet/>
      <dgm:spPr/>
      <dgm:t>
        <a:bodyPr/>
        <a:lstStyle/>
        <a:p>
          <a:endParaRPr lang="en-GB" sz="2000" b="1">
            <a:latin typeface="+mj-lt"/>
          </a:endParaRPr>
        </a:p>
      </dgm:t>
    </dgm:pt>
    <dgm:pt modelId="{5DAE78DC-027A-4390-B29E-5829F6B745DB}" type="pres">
      <dgm:prSet presAssocID="{A0E57EAA-47BC-4F6E-8CEA-36B348611F0A}" presName="linear" presStyleCnt="0">
        <dgm:presLayoutVars>
          <dgm:dir/>
          <dgm:animLvl val="lvl"/>
          <dgm:resizeHandles val="exact"/>
        </dgm:presLayoutVars>
      </dgm:prSet>
      <dgm:spPr/>
    </dgm:pt>
    <dgm:pt modelId="{906B6E4D-1EF2-4E2B-8133-705E1F600C97}" type="pres">
      <dgm:prSet presAssocID="{C96E60D9-C167-40E7-BA7C-C1B8B9BD520A}" presName="parentLin" presStyleCnt="0"/>
      <dgm:spPr/>
    </dgm:pt>
    <dgm:pt modelId="{0FDC5B9C-7B6F-42F4-A606-9B0A40213D20}" type="pres">
      <dgm:prSet presAssocID="{C96E60D9-C167-40E7-BA7C-C1B8B9BD520A}" presName="parentLeftMargin" presStyleLbl="node1" presStyleIdx="0" presStyleCnt="3"/>
      <dgm:spPr/>
    </dgm:pt>
    <dgm:pt modelId="{09173ECB-3CA2-4201-8958-7B80D329960E}" type="pres">
      <dgm:prSet presAssocID="{C96E60D9-C167-40E7-BA7C-C1B8B9BD520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EA4F960-39FA-4DA4-AF23-66244CBB3E0F}" type="pres">
      <dgm:prSet presAssocID="{C96E60D9-C167-40E7-BA7C-C1B8B9BD520A}" presName="negativeSpace" presStyleCnt="0"/>
      <dgm:spPr/>
    </dgm:pt>
    <dgm:pt modelId="{E821429B-EC96-445F-9E55-8B9A825F1C97}" type="pres">
      <dgm:prSet presAssocID="{C96E60D9-C167-40E7-BA7C-C1B8B9BD520A}" presName="childText" presStyleLbl="conFgAcc1" presStyleIdx="0" presStyleCnt="3">
        <dgm:presLayoutVars>
          <dgm:bulletEnabled val="1"/>
        </dgm:presLayoutVars>
      </dgm:prSet>
      <dgm:spPr/>
    </dgm:pt>
    <dgm:pt modelId="{FDF6ACB4-779D-41BD-9268-347A4A00E5ED}" type="pres">
      <dgm:prSet presAssocID="{AADB3289-71D5-4EA6-968C-47D8CBE45E06}" presName="spaceBetweenRectangles" presStyleCnt="0"/>
      <dgm:spPr/>
    </dgm:pt>
    <dgm:pt modelId="{F3029908-1C0D-4FB5-A002-704B6E146723}" type="pres">
      <dgm:prSet presAssocID="{5D45D3D3-AA75-4E26-BED4-CAA26C38DA6E}" presName="parentLin" presStyleCnt="0"/>
      <dgm:spPr/>
    </dgm:pt>
    <dgm:pt modelId="{70A68E8D-175E-4417-965B-D03EA935F932}" type="pres">
      <dgm:prSet presAssocID="{5D45D3D3-AA75-4E26-BED4-CAA26C38DA6E}" presName="parentLeftMargin" presStyleLbl="node1" presStyleIdx="0" presStyleCnt="3"/>
      <dgm:spPr/>
    </dgm:pt>
    <dgm:pt modelId="{C4851F8D-7EC3-4DA9-B329-8F3169DB7248}" type="pres">
      <dgm:prSet presAssocID="{5D45D3D3-AA75-4E26-BED4-CAA26C38DA6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65E17FC-8582-41D6-B0A3-C64E7AF74CF5}" type="pres">
      <dgm:prSet presAssocID="{5D45D3D3-AA75-4E26-BED4-CAA26C38DA6E}" presName="negativeSpace" presStyleCnt="0"/>
      <dgm:spPr/>
    </dgm:pt>
    <dgm:pt modelId="{57645CBD-A313-4BF0-96AA-D92FE4025230}" type="pres">
      <dgm:prSet presAssocID="{5D45D3D3-AA75-4E26-BED4-CAA26C38DA6E}" presName="childText" presStyleLbl="conFgAcc1" presStyleIdx="1" presStyleCnt="3">
        <dgm:presLayoutVars>
          <dgm:bulletEnabled val="1"/>
        </dgm:presLayoutVars>
      </dgm:prSet>
      <dgm:spPr/>
    </dgm:pt>
    <dgm:pt modelId="{ABD7857F-8FAD-4FF3-AD78-37368356092F}" type="pres">
      <dgm:prSet presAssocID="{113DE87C-0BD1-4CCE-88CB-49354665D50A}" presName="spaceBetweenRectangles" presStyleCnt="0"/>
      <dgm:spPr/>
    </dgm:pt>
    <dgm:pt modelId="{CEC0C5E3-F65F-4406-8320-11A1456A01EA}" type="pres">
      <dgm:prSet presAssocID="{C2218665-8539-4D91-A387-070DC69138FC}" presName="parentLin" presStyleCnt="0"/>
      <dgm:spPr/>
    </dgm:pt>
    <dgm:pt modelId="{BC6A7CB0-4DE2-4501-B18B-2EEED81F417D}" type="pres">
      <dgm:prSet presAssocID="{C2218665-8539-4D91-A387-070DC69138FC}" presName="parentLeftMargin" presStyleLbl="node1" presStyleIdx="1" presStyleCnt="3"/>
      <dgm:spPr/>
    </dgm:pt>
    <dgm:pt modelId="{5979D889-BE3D-4AB8-B2BB-2646723D1C1D}" type="pres">
      <dgm:prSet presAssocID="{C2218665-8539-4D91-A387-070DC69138F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3679F2D-8D0F-4C54-8BE8-8A5CBD5335C7}" type="pres">
      <dgm:prSet presAssocID="{C2218665-8539-4D91-A387-070DC69138FC}" presName="negativeSpace" presStyleCnt="0"/>
      <dgm:spPr/>
    </dgm:pt>
    <dgm:pt modelId="{72DC448B-08E0-4E7F-B838-2388C74487C7}" type="pres">
      <dgm:prSet presAssocID="{C2218665-8539-4D91-A387-070DC69138F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DF24449-16C2-40BB-A473-E6B2EF0F119D}" type="presOf" srcId="{C2218665-8539-4D91-A387-070DC69138FC}" destId="{5979D889-BE3D-4AB8-B2BB-2646723D1C1D}" srcOrd="1" destOrd="0" presId="urn:microsoft.com/office/officeart/2005/8/layout/list1"/>
    <dgm:cxn modelId="{CD635449-18AA-4240-934D-0F0DF638204C}" type="presOf" srcId="{C2218665-8539-4D91-A387-070DC69138FC}" destId="{BC6A7CB0-4DE2-4501-B18B-2EEED81F417D}" srcOrd="0" destOrd="0" presId="urn:microsoft.com/office/officeart/2005/8/layout/list1"/>
    <dgm:cxn modelId="{A9B6926E-82AC-4939-A571-A58168A19BCE}" type="presOf" srcId="{A0E57EAA-47BC-4F6E-8CEA-36B348611F0A}" destId="{5DAE78DC-027A-4390-B29E-5829F6B745DB}" srcOrd="0" destOrd="0" presId="urn:microsoft.com/office/officeart/2005/8/layout/list1"/>
    <dgm:cxn modelId="{830FEE71-53E7-428C-91DF-9A430D8151BA}" type="presOf" srcId="{5D45D3D3-AA75-4E26-BED4-CAA26C38DA6E}" destId="{C4851F8D-7EC3-4DA9-B329-8F3169DB7248}" srcOrd="1" destOrd="0" presId="urn:microsoft.com/office/officeart/2005/8/layout/list1"/>
    <dgm:cxn modelId="{CB19D958-ABEE-4A51-A264-7C0E095A1D08}" srcId="{A0E57EAA-47BC-4F6E-8CEA-36B348611F0A}" destId="{C96E60D9-C167-40E7-BA7C-C1B8B9BD520A}" srcOrd="0" destOrd="0" parTransId="{971ABBAF-AB59-44B7-ACE0-A7E5B53B5978}" sibTransId="{AADB3289-71D5-4EA6-968C-47D8CBE45E06}"/>
    <dgm:cxn modelId="{3C9C52A0-9C52-42A0-A5AF-6D575D986F39}" srcId="{A0E57EAA-47BC-4F6E-8CEA-36B348611F0A}" destId="{5D45D3D3-AA75-4E26-BED4-CAA26C38DA6E}" srcOrd="1" destOrd="0" parTransId="{3E91A89C-11CA-4144-BF40-E91C7D4CE286}" sibTransId="{113DE87C-0BD1-4CCE-88CB-49354665D50A}"/>
    <dgm:cxn modelId="{91EEF5C4-B020-4CEC-AB18-B8548DFE96FE}" srcId="{A0E57EAA-47BC-4F6E-8CEA-36B348611F0A}" destId="{C2218665-8539-4D91-A387-070DC69138FC}" srcOrd="2" destOrd="0" parTransId="{142ECC9B-854A-457E-A0E2-C961AF8CB3B0}" sibTransId="{394EC946-8137-4B4B-BDF4-D1FEE5E7D334}"/>
    <dgm:cxn modelId="{F907BEE6-3E00-4879-8408-43D6483744B0}" type="presOf" srcId="{C96E60D9-C167-40E7-BA7C-C1B8B9BD520A}" destId="{0FDC5B9C-7B6F-42F4-A606-9B0A40213D20}" srcOrd="0" destOrd="0" presId="urn:microsoft.com/office/officeart/2005/8/layout/list1"/>
    <dgm:cxn modelId="{795A52E8-F3F1-4630-AC31-3D25BCE2A425}" type="presOf" srcId="{5D45D3D3-AA75-4E26-BED4-CAA26C38DA6E}" destId="{70A68E8D-175E-4417-965B-D03EA935F932}" srcOrd="0" destOrd="0" presId="urn:microsoft.com/office/officeart/2005/8/layout/list1"/>
    <dgm:cxn modelId="{716144FE-C070-4167-BF29-7E9EC1382B39}" type="presOf" srcId="{C96E60D9-C167-40E7-BA7C-C1B8B9BD520A}" destId="{09173ECB-3CA2-4201-8958-7B80D329960E}" srcOrd="1" destOrd="0" presId="urn:microsoft.com/office/officeart/2005/8/layout/list1"/>
    <dgm:cxn modelId="{53C1C862-4C42-4CA6-9C70-6D51AAD1F21A}" type="presParOf" srcId="{5DAE78DC-027A-4390-B29E-5829F6B745DB}" destId="{906B6E4D-1EF2-4E2B-8133-705E1F600C97}" srcOrd="0" destOrd="0" presId="urn:microsoft.com/office/officeart/2005/8/layout/list1"/>
    <dgm:cxn modelId="{302C2A70-2F4B-4B15-A191-64D45FF71747}" type="presParOf" srcId="{906B6E4D-1EF2-4E2B-8133-705E1F600C97}" destId="{0FDC5B9C-7B6F-42F4-A606-9B0A40213D20}" srcOrd="0" destOrd="0" presId="urn:microsoft.com/office/officeart/2005/8/layout/list1"/>
    <dgm:cxn modelId="{5C201CEF-1762-4E3D-9DBA-2EDAC067E178}" type="presParOf" srcId="{906B6E4D-1EF2-4E2B-8133-705E1F600C97}" destId="{09173ECB-3CA2-4201-8958-7B80D329960E}" srcOrd="1" destOrd="0" presId="urn:microsoft.com/office/officeart/2005/8/layout/list1"/>
    <dgm:cxn modelId="{E2D57A86-99C0-433C-AFD1-D6968927D718}" type="presParOf" srcId="{5DAE78DC-027A-4390-B29E-5829F6B745DB}" destId="{6EA4F960-39FA-4DA4-AF23-66244CBB3E0F}" srcOrd="1" destOrd="0" presId="urn:microsoft.com/office/officeart/2005/8/layout/list1"/>
    <dgm:cxn modelId="{6317AFF4-F456-42D7-B08A-50107B508CFC}" type="presParOf" srcId="{5DAE78DC-027A-4390-B29E-5829F6B745DB}" destId="{E821429B-EC96-445F-9E55-8B9A825F1C97}" srcOrd="2" destOrd="0" presId="urn:microsoft.com/office/officeart/2005/8/layout/list1"/>
    <dgm:cxn modelId="{FBA3D2A8-3C2C-4AC6-8EB2-82776EEBF247}" type="presParOf" srcId="{5DAE78DC-027A-4390-B29E-5829F6B745DB}" destId="{FDF6ACB4-779D-41BD-9268-347A4A00E5ED}" srcOrd="3" destOrd="0" presId="urn:microsoft.com/office/officeart/2005/8/layout/list1"/>
    <dgm:cxn modelId="{2CE3437A-3101-434C-84AA-F64ADBA5DAAE}" type="presParOf" srcId="{5DAE78DC-027A-4390-B29E-5829F6B745DB}" destId="{F3029908-1C0D-4FB5-A002-704B6E146723}" srcOrd="4" destOrd="0" presId="urn:microsoft.com/office/officeart/2005/8/layout/list1"/>
    <dgm:cxn modelId="{B2719D17-FFFD-4887-9AFF-2667DCF689C4}" type="presParOf" srcId="{F3029908-1C0D-4FB5-A002-704B6E146723}" destId="{70A68E8D-175E-4417-965B-D03EA935F932}" srcOrd="0" destOrd="0" presId="urn:microsoft.com/office/officeart/2005/8/layout/list1"/>
    <dgm:cxn modelId="{C66286C9-A830-4315-BA92-C3B7F5060967}" type="presParOf" srcId="{F3029908-1C0D-4FB5-A002-704B6E146723}" destId="{C4851F8D-7EC3-4DA9-B329-8F3169DB7248}" srcOrd="1" destOrd="0" presId="urn:microsoft.com/office/officeart/2005/8/layout/list1"/>
    <dgm:cxn modelId="{0A32C5C4-E837-4B12-ABE6-9523D640F916}" type="presParOf" srcId="{5DAE78DC-027A-4390-B29E-5829F6B745DB}" destId="{E65E17FC-8582-41D6-B0A3-C64E7AF74CF5}" srcOrd="5" destOrd="0" presId="urn:microsoft.com/office/officeart/2005/8/layout/list1"/>
    <dgm:cxn modelId="{629DD7C0-6886-4F24-8D47-D81EFF7AF3F1}" type="presParOf" srcId="{5DAE78DC-027A-4390-B29E-5829F6B745DB}" destId="{57645CBD-A313-4BF0-96AA-D92FE4025230}" srcOrd="6" destOrd="0" presId="urn:microsoft.com/office/officeart/2005/8/layout/list1"/>
    <dgm:cxn modelId="{E5FB8613-D60E-43A8-9CA0-BD0310E18A66}" type="presParOf" srcId="{5DAE78DC-027A-4390-B29E-5829F6B745DB}" destId="{ABD7857F-8FAD-4FF3-AD78-37368356092F}" srcOrd="7" destOrd="0" presId="urn:microsoft.com/office/officeart/2005/8/layout/list1"/>
    <dgm:cxn modelId="{B2338525-1AA9-418A-BA0D-2361137F77AB}" type="presParOf" srcId="{5DAE78DC-027A-4390-B29E-5829F6B745DB}" destId="{CEC0C5E3-F65F-4406-8320-11A1456A01EA}" srcOrd="8" destOrd="0" presId="urn:microsoft.com/office/officeart/2005/8/layout/list1"/>
    <dgm:cxn modelId="{EC9F457E-B29C-4886-B3B8-3C964B3AC1E2}" type="presParOf" srcId="{CEC0C5E3-F65F-4406-8320-11A1456A01EA}" destId="{BC6A7CB0-4DE2-4501-B18B-2EEED81F417D}" srcOrd="0" destOrd="0" presId="urn:microsoft.com/office/officeart/2005/8/layout/list1"/>
    <dgm:cxn modelId="{A6F7BD84-6E8A-4E66-B0FB-32E31B4B6E10}" type="presParOf" srcId="{CEC0C5E3-F65F-4406-8320-11A1456A01EA}" destId="{5979D889-BE3D-4AB8-B2BB-2646723D1C1D}" srcOrd="1" destOrd="0" presId="urn:microsoft.com/office/officeart/2005/8/layout/list1"/>
    <dgm:cxn modelId="{BC1E5B5A-8676-42E8-9874-03C71FF58D9F}" type="presParOf" srcId="{5DAE78DC-027A-4390-B29E-5829F6B745DB}" destId="{83679F2D-8D0F-4C54-8BE8-8A5CBD5335C7}" srcOrd="9" destOrd="0" presId="urn:microsoft.com/office/officeart/2005/8/layout/list1"/>
    <dgm:cxn modelId="{6DBAE718-B503-4900-AD39-333A213099F2}" type="presParOf" srcId="{5DAE78DC-027A-4390-B29E-5829F6B745DB}" destId="{72DC448B-08E0-4E7F-B838-2388C74487C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1429B-EC96-445F-9E55-8B9A825F1C97}">
      <dsp:nvSpPr>
        <dsp:cNvPr id="0" name=""/>
        <dsp:cNvSpPr/>
      </dsp:nvSpPr>
      <dsp:spPr>
        <a:xfrm>
          <a:off x="0" y="562531"/>
          <a:ext cx="8557641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73ECB-3CA2-4201-8958-7B80D329960E}">
      <dsp:nvSpPr>
        <dsp:cNvPr id="0" name=""/>
        <dsp:cNvSpPr/>
      </dsp:nvSpPr>
      <dsp:spPr>
        <a:xfrm>
          <a:off x="427882" y="45931"/>
          <a:ext cx="5990348" cy="1033200"/>
        </a:xfrm>
        <a:prstGeom prst="roundRect">
          <a:avLst/>
        </a:prstGeom>
        <a:solidFill>
          <a:srgbClr val="ABAD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421" tIns="0" rIns="22642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j-lt"/>
            </a:rPr>
            <a:t>Introduction</a:t>
          </a:r>
        </a:p>
      </dsp:txBody>
      <dsp:txXfrm>
        <a:off x="478319" y="96368"/>
        <a:ext cx="5889474" cy="932326"/>
      </dsp:txXfrm>
    </dsp:sp>
    <dsp:sp modelId="{57645CBD-A313-4BF0-96AA-D92FE4025230}">
      <dsp:nvSpPr>
        <dsp:cNvPr id="0" name=""/>
        <dsp:cNvSpPr/>
      </dsp:nvSpPr>
      <dsp:spPr>
        <a:xfrm>
          <a:off x="0" y="2150131"/>
          <a:ext cx="8557641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51F8D-7EC3-4DA9-B329-8F3169DB7248}">
      <dsp:nvSpPr>
        <dsp:cNvPr id="0" name=""/>
        <dsp:cNvSpPr/>
      </dsp:nvSpPr>
      <dsp:spPr>
        <a:xfrm>
          <a:off x="427882" y="1633531"/>
          <a:ext cx="5990348" cy="1033200"/>
        </a:xfrm>
        <a:prstGeom prst="roundRect">
          <a:avLst/>
        </a:prstGeom>
        <a:solidFill>
          <a:srgbClr val="ABAD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421" tIns="0" rIns="22642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j-lt"/>
            </a:rPr>
            <a:t>One and two counsel process overview</a:t>
          </a:r>
        </a:p>
      </dsp:txBody>
      <dsp:txXfrm>
        <a:off x="478319" y="1683968"/>
        <a:ext cx="5889474" cy="932326"/>
      </dsp:txXfrm>
    </dsp:sp>
    <dsp:sp modelId="{72DC448B-08E0-4E7F-B838-2388C74487C7}">
      <dsp:nvSpPr>
        <dsp:cNvPr id="0" name=""/>
        <dsp:cNvSpPr/>
      </dsp:nvSpPr>
      <dsp:spPr>
        <a:xfrm>
          <a:off x="0" y="3737731"/>
          <a:ext cx="8557641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9D889-BE3D-4AB8-B2BB-2646723D1C1D}">
      <dsp:nvSpPr>
        <dsp:cNvPr id="0" name=""/>
        <dsp:cNvSpPr/>
      </dsp:nvSpPr>
      <dsp:spPr>
        <a:xfrm>
          <a:off x="427882" y="3221131"/>
          <a:ext cx="5990348" cy="1033200"/>
        </a:xfrm>
        <a:prstGeom prst="roundRect">
          <a:avLst/>
        </a:prstGeom>
        <a:solidFill>
          <a:srgbClr val="ABADC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421" tIns="0" rIns="22642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j-lt"/>
            </a:rPr>
            <a:t>Submitting a final case plan</a:t>
          </a:r>
        </a:p>
      </dsp:txBody>
      <dsp:txXfrm>
        <a:off x="478319" y="3271568"/>
        <a:ext cx="5889474" cy="93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F0D45-D11F-4443-A210-A41819458A7A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FB60E-C0A5-416E-864A-9ED7E1B46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54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421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317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307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576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559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FB60E-C0A5-416E-864A-9ED7E1B46AC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40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84E6D4-9D15-43A0-BB36-A73A3EFC79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" y="1527"/>
            <a:ext cx="12221623" cy="6872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DDC3A8-E3D7-48E5-9559-9C05FC086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000" y="2679699"/>
            <a:ext cx="9940940" cy="1009124"/>
          </a:xfrm>
        </p:spPr>
        <p:txBody>
          <a:bodyPr anchor="t" anchorCtr="0">
            <a:norm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4A54C-99DF-4290-B7D8-60194329B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000" y="3844940"/>
            <a:ext cx="7390060" cy="142549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FEA738-E8B3-437F-8D4D-5F4800F1A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000" y="5427311"/>
            <a:ext cx="4017600" cy="27160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YYYY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61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5C5B19-B5CB-47EC-A3E6-CEE55FC46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9143"/>
            <a:ext cx="12189628" cy="6854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DB5A5-EF61-426C-B4D9-3924814E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35A26-94E6-488E-9CDE-7B1D96900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1329655"/>
            <a:ext cx="5371199" cy="466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D5B0C-FD37-49D6-81C9-AE8D20B99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9655"/>
            <a:ext cx="5488575" cy="466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AF33610-64A5-4F5F-8CA1-3588A09D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 the Insert ribbon select Header &amp; Footer to edit this holding text- LAA Document 2019 – Optional Footer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9691DCA-C59C-46C5-875F-06C338EB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16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4E1025-4692-4D8C-A557-D60B602FC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9143"/>
            <a:ext cx="12189628" cy="6854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4214C6-ECDA-467D-B40F-ED549B15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172B8-BB78-4472-BCD0-2892B3F88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A6A383B-3681-4646-801A-50A9C59C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On the Insert ribbon select Header &amp; Footer to edit this holding text- LAA Document 2019 – Optional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5C4FF7-7031-4234-A30D-4545371B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35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465744-92B4-4ED3-BCB2-536449F30F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9143"/>
            <a:ext cx="12189628" cy="6854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DB5A5-EF61-426C-B4D9-3924814E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35A26-94E6-488E-9CDE-7B1D96900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1329655"/>
            <a:ext cx="5371199" cy="4513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D5B0C-FD37-49D6-81C9-AE8D20B994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800" y="1329655"/>
            <a:ext cx="5487976" cy="3960803"/>
          </a:xfrm>
          <a:blipFill>
            <a:blip r:embed="rId3"/>
            <a:stretch>
              <a:fillRect/>
            </a:stretch>
          </a:blipFill>
        </p:spPr>
        <p:txBody>
          <a:bodyPr lIns="223200" tIns="223200" rIns="22320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Emphasis Text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078EC60-6F82-4732-B2DE-CB6909311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 the Insert ribbon select Header &amp; Footer to edit this holding text- LAA Document 2019 – Optional Footer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DF76537-CC05-4DFB-8795-5815E3718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34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572C6D-C3B3-4399-8C80-6E80177792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9143"/>
            <a:ext cx="12189628" cy="68549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172B8-BB78-4472-BCD0-2892B3F88B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999" y="1296000"/>
            <a:ext cx="11012777" cy="4266000"/>
          </a:xfrm>
        </p:spPr>
        <p:txBody>
          <a:bodyPr>
            <a:normAutofit/>
          </a:bodyPr>
          <a:lstStyle>
            <a:lvl1pPr>
              <a:defRPr sz="3400" b="0">
                <a:solidFill>
                  <a:srgbClr val="575C96"/>
                </a:solidFill>
              </a:defRPr>
            </a:lvl1pPr>
          </a:lstStyle>
          <a:p>
            <a:pPr lvl="0"/>
            <a:r>
              <a:rPr lang="en-US" dirty="0"/>
              <a:t>Large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1800271-3FB8-4215-8F17-0E1D0D6D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 the Insert ribbon select Header &amp; Footer to edit this holding text- LAA Document 2019 – Optional Footer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7FF09E1-5251-4D01-B98C-8F705DADB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90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E01D39-A23A-4BDB-81DF-BDE5EFDA9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9143"/>
            <a:ext cx="12189628" cy="685495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FB0FAD-A321-43A8-BA9A-B1A8FCC82C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0000" y="2129425"/>
            <a:ext cx="4512000" cy="1114816"/>
          </a:xfrm>
        </p:spPr>
        <p:txBody>
          <a:bodyPr anchor="ctr" anchorCtr="0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£##%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8C0118-5548-4737-B916-2D5C5EDF74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40000" y="3244242"/>
            <a:ext cx="4512000" cy="1164921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Description or other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B006830-85D1-4CD5-A112-2F93FF582C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On the Insert ribbon select Header &amp; Footer to edit this holding text- LAA Document 2019 – Optional Footer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FB47C90-1708-47D3-8EC2-D57A44FCA0A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74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519BE5-D727-4DCC-95A6-FE3CF3C1B3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" y="1526"/>
            <a:ext cx="12221625" cy="68729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881AD0-F3BF-419C-814D-EFDAD3390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2679834"/>
            <a:ext cx="10291200" cy="1013863"/>
          </a:xfrm>
        </p:spPr>
        <p:txBody>
          <a:bodyPr anchor="t" anchorCtr="0"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20A5E-5729-42D6-953D-F8478EE3A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000" y="3838833"/>
            <a:ext cx="7147200" cy="191226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7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69B1CC-6EA8-4791-A776-8A5DD38BE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7"/>
            <a:ext cx="12221623" cy="687294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A8D8B7-1CFD-49AB-9068-319313F08B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000" y="4267915"/>
            <a:ext cx="4888231" cy="382462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Legal Aid Agency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A76E13-F0E2-4CD0-8C79-B636AEB69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000" y="4558936"/>
            <a:ext cx="4888231" cy="885298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13th Floor (13.51) </a:t>
            </a:r>
            <a:br>
              <a:rPr lang="en-US" dirty="0"/>
            </a:br>
            <a:r>
              <a:rPr lang="en-US" dirty="0"/>
              <a:t>102 Petty France</a:t>
            </a:r>
            <a:br>
              <a:rPr lang="en-US" dirty="0"/>
            </a:br>
            <a:r>
              <a:rPr lang="en-US" dirty="0"/>
              <a:t>London SW1H 9AJ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9FE9206-C0BC-477B-9E79-7A9E34677E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000" y="5444235"/>
            <a:ext cx="6835200" cy="363975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gov.uk/government/organisations/legal-aid-agency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5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B86170-144F-4641-97B4-22108ADC5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81136"/>
            <a:ext cx="11012776" cy="34523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AB058-375D-41FF-927E-BB3206E08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000" y="1328400"/>
            <a:ext cx="11012777" cy="4665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Subheading (level 1)</a:t>
            </a:r>
          </a:p>
          <a:p>
            <a:pPr lvl="1"/>
            <a:r>
              <a:rPr lang="en-US" dirty="0"/>
              <a:t>Sub-subheading (level 2)</a:t>
            </a:r>
          </a:p>
          <a:p>
            <a:pPr lvl="2"/>
            <a:r>
              <a:rPr lang="en-US" dirty="0"/>
              <a:t>Text (level 3)</a:t>
            </a:r>
          </a:p>
          <a:p>
            <a:pPr lvl="3"/>
            <a:r>
              <a:rPr lang="en-US" dirty="0"/>
              <a:t>Bullet (level 4)</a:t>
            </a:r>
          </a:p>
          <a:p>
            <a:pPr lvl="4"/>
            <a:r>
              <a:rPr lang="en-US" dirty="0"/>
              <a:t>Sub-bullet (level 5)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28173-E07F-4D94-BDED-087BCEFF1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85600" y="259251"/>
            <a:ext cx="345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62322-4E9F-43FC-9281-3453FB17D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2516" y="6330808"/>
            <a:ext cx="9087085" cy="3312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On the Insert ribbon select Header &amp; Footer to edit this holding text- LAA Document 2019 – Optional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E9B8C-38F9-40B1-AA41-77A2D52FA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1200" y="6223781"/>
            <a:ext cx="3600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600" b="1">
                <a:solidFill>
                  <a:srgbClr val="003057"/>
                </a:solidFill>
              </a:defRPr>
            </a:lvl1pPr>
          </a:lstStyle>
          <a:p>
            <a:fld id="{9A8223AF-F2F5-41F7-A71C-81CE492BCB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28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8" r:id="rId4"/>
    <p:sldLayoutId id="2147483657" r:id="rId5"/>
    <p:sldLayoutId id="2147483656" r:id="rId6"/>
    <p:sldLayoutId id="2147483651" r:id="rId7"/>
    <p:sldLayoutId id="2147483655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575C9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30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575C9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68EC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communicationsdepartment@justice.gov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Highcostfamilyfixer@justice.gov.uk" TargetMode="External"/><Relationship Id="rId3" Type="http://schemas.openxmlformats.org/officeDocument/2006/relationships/hyperlink" Target="https://legalaidlearning.justice.gov.uk/" TargetMode="External"/><Relationship Id="rId7" Type="http://schemas.openxmlformats.org/officeDocument/2006/relationships/hyperlink" Target="mailto:highcostfamily@justice.gov.uk" TargetMode="External"/><Relationship Id="rId12" Type="http://schemas.openxmlformats.org/officeDocument/2006/relationships/image" Target="../media/image20.png"/><Relationship Id="rId2" Type="http://schemas.openxmlformats.org/officeDocument/2006/relationships/hyperlink" Target="https://www.gov.uk/guidance/civil-high-cost-cases-family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egalaidlearning.justice.gov.uk/mod/resource/view.php?id=96" TargetMode="External"/><Relationship Id="rId11" Type="http://schemas.openxmlformats.org/officeDocument/2006/relationships/hyperlink" Target="https://assets.publishing.service.gov.uk/government/uploads/system/uploads/attachment_data/file/836973/Single_Counsel_Final_FASTchecklist_Sept19.doc" TargetMode="External"/><Relationship Id="rId5" Type="http://schemas.openxmlformats.org/officeDocument/2006/relationships/hyperlink" Target="https://legalaidlearning.justice.gov.uk/mod/resource/view.php?id=134" TargetMode="External"/><Relationship Id="rId10" Type="http://schemas.openxmlformats.org/officeDocument/2006/relationships/hyperlink" Target="https://assets.publishing.service.gov.uk/government/uploads/system/uploads/attachment_data/file/802984/Counsel_Acceptance_Form.docx" TargetMode="External"/><Relationship Id="rId4" Type="http://schemas.openxmlformats.org/officeDocument/2006/relationships/hyperlink" Target="https://legalaidlearning.justice.gov.uk/mod/resource/view.php?id=154" TargetMode="External"/><Relationship Id="rId9" Type="http://schemas.openxmlformats.org/officeDocument/2006/relationships/hyperlink" Target="https://assets.publishing.service.gov.uk/government/uploads/system/uploads/attachment_data/file/802983/Contract.doc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latworldknowledge.lardbucket.org/books/public-speaking-practice-and-ethics/s09-finding-a-purpose-and-selectin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latworldknowledge.lardbucket.org/books/public-speaking-practice-and-ethics/s09-finding-a-purpose-and-selectin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6D7F9-0FA4-494B-86D7-DE374A3DC1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Help us say yes webinar:</a:t>
            </a:r>
            <a:br>
              <a:rPr lang="en-GB" dirty="0"/>
            </a:br>
            <a:r>
              <a:rPr lang="en-GB" dirty="0"/>
              <a:t>The care case fee scheme (CCFS)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88AD3-02D5-4E4F-B203-6CA09C841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000" y="4114959"/>
            <a:ext cx="7390060" cy="1425496"/>
          </a:xfrm>
        </p:spPr>
        <p:txBody>
          <a:bodyPr/>
          <a:lstStyle/>
          <a:p>
            <a:r>
              <a:rPr lang="en-GB" dirty="0"/>
              <a:t>High cost family (HCF) team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D0ED2-F75B-4BB0-A59B-5592397183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5 April 2022</a:t>
            </a:r>
          </a:p>
        </p:txBody>
      </p:sp>
    </p:spTree>
    <p:extLst>
      <p:ext uri="{BB962C8B-B14F-4D97-AF65-F5344CB8AC3E}">
        <p14:creationId xmlns:p14="http://schemas.microsoft.com/office/powerpoint/2010/main" val="1507914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DB40-A234-4DFE-BD8C-E1238BFF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016" y="642686"/>
            <a:ext cx="7718400" cy="345232"/>
          </a:xfrm>
        </p:spPr>
        <p:txBody>
          <a:bodyPr anchor="t">
            <a:normAutofit/>
          </a:bodyPr>
          <a:lstStyle/>
          <a:p>
            <a:r>
              <a:rPr lang="en-US" dirty="0"/>
              <a:t>Two counsel: Common issues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06F21-39A4-4D65-AC57-92B93C920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5887" y="6330808"/>
            <a:ext cx="6815314" cy="331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Working with others to achieve excellence in the delivery of legal aid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D45E9-DF16-4A16-947E-E2E24EF4D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914" y="6204808"/>
            <a:ext cx="27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0484AD-7E7E-44AA-9A93-DCAC57565D52}"/>
              </a:ext>
            </a:extLst>
          </p:cNvPr>
          <p:cNvSpPr/>
          <p:nvPr/>
        </p:nvSpPr>
        <p:spPr>
          <a:xfrm>
            <a:off x="619016" y="1221939"/>
            <a:ext cx="10994898" cy="39703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following are some of the common issues we find when processing two counsel applications leading to rejections: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Too many conferences /advocates meetings: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 party can claim two advocates meetings /conferences before the fact finding hearing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a separate final hearing has been listed, each party can claim a further two advocates meetings /conferences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 attendance notes/endorsed brief back sheets for advocates meetings /conferences included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Incorrect CCFS rates applied (non-attended advocates meetings, solicitor advocacy rates and counsel rates)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F8312813-1840-49E1-9E3A-A322E3A40F02}"/>
              </a:ext>
            </a:extLst>
          </p:cNvPr>
          <p:cNvSpPr txBox="1"/>
          <p:nvPr/>
        </p:nvSpPr>
        <p:spPr>
          <a:xfrm>
            <a:off x="1036875" y="3122163"/>
            <a:ext cx="4535574" cy="646331"/>
          </a:xfrm>
          <a:prstGeom prst="rect">
            <a:avLst/>
          </a:prstGeom>
          <a:solidFill>
            <a:srgbClr val="DDDEEA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Please note: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/>
                <a:cs typeface="Arial"/>
              </a:rPr>
              <a:t>Solicitors cannot claim for conferences</a:t>
            </a:r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128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DB40-A234-4DFE-BD8C-E1238BFF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016" y="642686"/>
            <a:ext cx="7718400" cy="345232"/>
          </a:xfrm>
        </p:spPr>
        <p:txBody>
          <a:bodyPr anchor="t">
            <a:normAutofit/>
          </a:bodyPr>
          <a:lstStyle/>
          <a:p>
            <a:r>
              <a:rPr lang="en-US" dirty="0"/>
              <a:t>Two counsel: Common issues continued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06F21-39A4-4D65-AC57-92B93C920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5887" y="6330808"/>
            <a:ext cx="6815314" cy="331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Working with others to achieve excellence in the delivery of legal aid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D45E9-DF16-4A16-947E-E2E24EF4D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914" y="6204808"/>
            <a:ext cx="27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0484AD-7E7E-44AA-9A93-DCAC57565D52}"/>
              </a:ext>
            </a:extLst>
          </p:cNvPr>
          <p:cNvSpPr/>
          <p:nvPr/>
        </p:nvSpPr>
        <p:spPr>
          <a:xfrm>
            <a:off x="619016" y="1221939"/>
            <a:ext cx="10994898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Issues with counsel authority: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must ensure you have the correct two counsel authority in place: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Type of counsel, how many counsel and the time period</a:t>
            </a:r>
          </a:p>
          <a:p>
            <a:pPr marL="801688" lvl="2" indent="-350838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Counsel only have the authority to have QC attend hearings alone, however, they instruct QC and junior counsel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Court orders for Main Hearing days: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Not providing court orders listing, and confirming, the main hearings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Reading days do not attract an event fee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Written submissions can only be claimed in exceptional circumstances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Under-runs and over-runs claimed incorrectly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63C0FF45-2DCB-4E49-9D11-DBEA498B8F8D}"/>
              </a:ext>
            </a:extLst>
          </p:cNvPr>
          <p:cNvSpPr txBox="1"/>
          <p:nvPr/>
        </p:nvSpPr>
        <p:spPr>
          <a:xfrm>
            <a:off x="1030830" y="4989730"/>
            <a:ext cx="8585427" cy="646331"/>
          </a:xfrm>
          <a:prstGeom prst="rect">
            <a:avLst/>
          </a:prstGeom>
          <a:solidFill>
            <a:srgbClr val="DDDEEA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Please note: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/>
                <a:cs typeface="Arial"/>
              </a:rPr>
              <a:t>For two counsel, over-runs count as main hearing days</a:t>
            </a:r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4764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CBDDC-9737-4506-A7A9-48C6F55B5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2679834"/>
            <a:ext cx="10291200" cy="1413864"/>
          </a:xfrm>
        </p:spPr>
        <p:txBody>
          <a:bodyPr>
            <a:normAutofit/>
          </a:bodyPr>
          <a:lstStyle/>
          <a:p>
            <a:r>
              <a:rPr lang="en-GB" dirty="0"/>
              <a:t>CCFS final case plan submission</a:t>
            </a:r>
            <a:br>
              <a:rPr lang="en-GB" dirty="0"/>
            </a:br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1037623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48C1DCA6-CFE6-40A0-A0DC-BEFE88DAB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81136"/>
            <a:ext cx="11012776" cy="345232"/>
          </a:xfrm>
        </p:spPr>
        <p:txBody>
          <a:bodyPr/>
          <a:lstStyle/>
          <a:p>
            <a:r>
              <a:rPr lang="en-US" dirty="0"/>
              <a:t>CCFS final case plan submission: Documentation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6FF008-3D73-4D6C-A93B-19308D6AA9E9}"/>
              </a:ext>
            </a:extLst>
          </p:cNvPr>
          <p:cNvSpPr/>
          <p:nvPr/>
        </p:nvSpPr>
        <p:spPr>
          <a:xfrm>
            <a:off x="648000" y="1292541"/>
            <a:ext cx="557862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Uploading documentation:</a:t>
            </a: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ensure each type of document is uploaded together (as shown on right):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Final case plan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Fast checklist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counsel fee notes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court orders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endorsed brief back sheets/attendance notes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expert/disbursement vouchers.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FF949AD4-6B40-4996-9D16-36171D3ECADD}"/>
              </a:ext>
            </a:extLst>
          </p:cNvPr>
          <p:cNvSpPr txBox="1"/>
          <p:nvPr/>
        </p:nvSpPr>
        <p:spPr>
          <a:xfrm>
            <a:off x="681715" y="4206919"/>
            <a:ext cx="5414285" cy="2031325"/>
          </a:xfrm>
          <a:prstGeom prst="rect">
            <a:avLst/>
          </a:prstGeom>
          <a:solidFill>
            <a:srgbClr val="DDDEEA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Please note:</a:t>
            </a:r>
            <a:endParaRPr lang="en-US" b="1" dirty="0"/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ensure the following is submitted to the case plan task within 3 months from the conclusion of the case: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Final case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Final checklist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Any supporting documentation</a:t>
            </a:r>
          </a:p>
        </p:txBody>
      </p:sp>
      <p:pic>
        <p:nvPicPr>
          <p:cNvPr id="1026" name="Picture 1" descr="Example of list of documents&#10;&#10;">
            <a:extLst>
              <a:ext uri="{FF2B5EF4-FFF2-40B4-BE49-F238E27FC236}">
                <a16:creationId xmlns:a16="http://schemas.microsoft.com/office/drawing/2014/main" id="{A3ED228D-B51C-40EA-86EB-C8F9F0926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3" r="51495" b="34682"/>
          <a:stretch/>
        </p:blipFill>
        <p:spPr bwMode="auto">
          <a:xfrm>
            <a:off x="6381599" y="1490521"/>
            <a:ext cx="5371199" cy="4269107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86D1-D72F-45D3-95A9-7B82DD661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200" y="6223781"/>
            <a:ext cx="36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E28E409-7381-4BAE-B27E-C9D72F488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/>
          <a:lstStyle/>
          <a:p>
            <a:r>
              <a:rPr lang="en-GB" dirty="0"/>
              <a:t>Working with others to achieve excellence in the delivery of  legal aid  </a:t>
            </a:r>
          </a:p>
        </p:txBody>
      </p:sp>
    </p:spTree>
    <p:extLst>
      <p:ext uri="{BB962C8B-B14F-4D97-AF65-F5344CB8AC3E}">
        <p14:creationId xmlns:p14="http://schemas.microsoft.com/office/powerpoint/2010/main" val="710140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30EE4-50A3-4D0F-981D-9F899700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CCFS final case plan submission: Schedule of events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8553FA-3861-4ABD-9DA5-ABF1C4665A46}"/>
              </a:ext>
            </a:extLst>
          </p:cNvPr>
          <p:cNvSpPr/>
          <p:nvPr/>
        </p:nvSpPr>
        <p:spPr>
          <a:xfrm>
            <a:off x="647999" y="1951672"/>
            <a:ext cx="4678743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>
                <a:latin typeface="Arial"/>
                <a:cs typeface="Arial"/>
              </a:rPr>
              <a:t>Schedule of events: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/>
                <a:cs typeface="Arial"/>
              </a:rPr>
              <a:t>The schedule</a:t>
            </a:r>
            <a:r>
              <a:rPr lang="en-GB" b="1">
                <a:latin typeface="Arial"/>
                <a:cs typeface="Arial"/>
              </a:rPr>
              <a:t> </a:t>
            </a:r>
            <a:r>
              <a:rPr lang="en-GB">
                <a:latin typeface="Arial"/>
                <a:cs typeface="Arial"/>
              </a:rPr>
              <a:t>will detail: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latin typeface="Arial"/>
                <a:cs typeface="Arial"/>
              </a:rPr>
              <a:t>The type of event in chronological order</a:t>
            </a:r>
          </a:p>
          <a:p>
            <a:pPr lvl="1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743FD3CC-60DB-4D62-BA84-9EB37028A654}"/>
              </a:ext>
            </a:extLst>
          </p:cNvPr>
          <p:cNvSpPr txBox="1"/>
          <p:nvPr/>
        </p:nvSpPr>
        <p:spPr>
          <a:xfrm>
            <a:off x="647999" y="3892639"/>
            <a:ext cx="4678743" cy="923330"/>
          </a:xfrm>
          <a:prstGeom prst="rect">
            <a:avLst/>
          </a:prstGeom>
          <a:solidFill>
            <a:srgbClr val="DDDEEA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Please 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event can be claimed per day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1" descr="Table showing events in chronological order with CCFS rates">
            <a:extLst>
              <a:ext uri="{FF2B5EF4-FFF2-40B4-BE49-F238E27FC236}">
                <a16:creationId xmlns:a16="http://schemas.microsoft.com/office/drawing/2014/main" id="{E86CC4BB-B58A-426F-9F29-0DE33FAC3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043" y="1248316"/>
            <a:ext cx="5975958" cy="449934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1EE07-4FF9-42A8-BF8B-54D58F35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87648685-1D06-4867-9F91-050D942E7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/>
          <a:lstStyle/>
          <a:p>
            <a:r>
              <a:rPr lang="en-GB" dirty="0"/>
              <a:t>Working with others to achieve excellence in the delivery of  legal aid  </a:t>
            </a:r>
          </a:p>
        </p:txBody>
      </p:sp>
    </p:spTree>
    <p:extLst>
      <p:ext uri="{BB962C8B-B14F-4D97-AF65-F5344CB8AC3E}">
        <p14:creationId xmlns:p14="http://schemas.microsoft.com/office/powerpoint/2010/main" val="1755542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7993B-58F5-4C08-9646-AA3BF812F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CCFS final case plan submission: Expert fees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00D7E8-034C-4750-BE44-48559FAC25A0}"/>
              </a:ext>
            </a:extLst>
          </p:cNvPr>
          <p:cNvSpPr/>
          <p:nvPr/>
        </p:nvSpPr>
        <p:spPr>
          <a:xfrm>
            <a:off x="648000" y="2458424"/>
            <a:ext cx="47658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Expert fees section: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section has a full breakdown of the following: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Expert type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Hourly rates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Apportionment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breakdown of costs claimed</a:t>
            </a:r>
          </a:p>
        </p:txBody>
      </p:sp>
      <p:pic>
        <p:nvPicPr>
          <p:cNvPr id="8" name="Picture 7" descr="Screen shot of form being discussed">
            <a:extLst>
              <a:ext uri="{FF2B5EF4-FFF2-40B4-BE49-F238E27FC236}">
                <a16:creationId xmlns:a16="http://schemas.microsoft.com/office/drawing/2014/main" id="{D6093433-5E0E-4999-B032-C47C67C5D3F1}"/>
              </a:ext>
            </a:extLst>
          </p:cNvPr>
          <p:cNvPicPr/>
          <p:nvPr/>
        </p:nvPicPr>
        <p:blipFill rotWithShape="1">
          <a:blip r:embed="rId2"/>
          <a:srcRect l="7419" t="9249" r="52803" b="10444"/>
          <a:stretch/>
        </p:blipFill>
        <p:spPr bwMode="auto">
          <a:xfrm>
            <a:off x="5776685" y="1346885"/>
            <a:ext cx="5150673" cy="4531402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37720-035C-429B-8FC4-89C2E6E8C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047DA8F8-DFC2-400D-87CD-7AB202C24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/>
          <a:lstStyle/>
          <a:p>
            <a:r>
              <a:rPr lang="en-GB" dirty="0"/>
              <a:t>Working with others to achieve excellence in the delivery of  legal aid  </a:t>
            </a:r>
          </a:p>
        </p:txBody>
      </p:sp>
    </p:spTree>
    <p:extLst>
      <p:ext uri="{BB962C8B-B14F-4D97-AF65-F5344CB8AC3E}">
        <p14:creationId xmlns:p14="http://schemas.microsoft.com/office/powerpoint/2010/main" val="1346808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B8E0E8-9768-456E-B1E6-C9125E61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CCFS final case plan submission: Content of court orders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1D3DE7-C56D-4E4B-9307-926A88DD79D1}"/>
              </a:ext>
            </a:extLst>
          </p:cNvPr>
          <p:cNvSpPr/>
          <p:nvPr/>
        </p:nvSpPr>
        <p:spPr>
          <a:xfrm>
            <a:off x="522516" y="1382277"/>
            <a:ext cx="52541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Content of court orders: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Please include a table of contents of the court orders: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This assists the case manager when assessing the final case plan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It clearly identifies where each item is listed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It offers a reference for the case manager to ensure nothing is omitted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55FAE39-AA98-43A7-99B7-67F50264FFD6}"/>
              </a:ext>
            </a:extLst>
          </p:cNvPr>
          <p:cNvSpPr txBox="1"/>
          <p:nvPr/>
        </p:nvSpPr>
        <p:spPr>
          <a:xfrm>
            <a:off x="648000" y="4291501"/>
            <a:ext cx="5128687" cy="1754326"/>
          </a:xfrm>
          <a:prstGeom prst="rect">
            <a:avLst/>
          </a:prstGeom>
          <a:solidFill>
            <a:srgbClr val="DDDEEA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Please note: Two counsel cases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We do not need court orders for advocates meetings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/>
              </a:rPr>
              <a:t>You are allowed two advocates meetings before the fact-finding hearing and a further two if a separate final hearing is listed</a:t>
            </a:r>
            <a:endParaRPr lang="en-GB" dirty="0">
              <a:cs typeface="Arial"/>
            </a:endParaRPr>
          </a:p>
        </p:txBody>
      </p:sp>
      <p:pic>
        <p:nvPicPr>
          <p:cNvPr id="8" name="Content Placeholder 7" descr="Screen shot of form being discussed">
            <a:extLst>
              <a:ext uri="{FF2B5EF4-FFF2-40B4-BE49-F238E27FC236}">
                <a16:creationId xmlns:a16="http://schemas.microsoft.com/office/drawing/2014/main" id="{7FA88BA8-EDB4-487E-B1ED-7649BC072A15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26563" t="22265" r="29682" b="20040"/>
          <a:stretch/>
        </p:blipFill>
        <p:spPr bwMode="auto">
          <a:xfrm>
            <a:off x="5999399" y="1382277"/>
            <a:ext cx="5371801" cy="4378569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17392-9DD7-4F82-B8A2-7C4DAFE0F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BB383BDD-54C5-4821-8B53-AA15B806A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/>
          <a:lstStyle/>
          <a:p>
            <a:r>
              <a:rPr lang="en-GB" dirty="0"/>
              <a:t>Working with others to achieve excellence in the delivery of  legal aid  </a:t>
            </a:r>
          </a:p>
        </p:txBody>
      </p:sp>
    </p:spTree>
    <p:extLst>
      <p:ext uri="{BB962C8B-B14F-4D97-AF65-F5344CB8AC3E}">
        <p14:creationId xmlns:p14="http://schemas.microsoft.com/office/powerpoint/2010/main" val="2141705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68D8C-3106-4FC2-A10C-8468B7412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CCFS final case plan submission: Advocates meetings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DDDA2-8145-48E2-9C90-E4632D5B6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999" y="2224117"/>
            <a:ext cx="4535574" cy="1204883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Advocates meeting: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Please highlight the sections of the court order listing each advocates meeting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4D6E3BC2-6F22-4B36-8C09-65AD8AB80795}"/>
              </a:ext>
            </a:extLst>
          </p:cNvPr>
          <p:cNvSpPr txBox="1"/>
          <p:nvPr/>
        </p:nvSpPr>
        <p:spPr>
          <a:xfrm>
            <a:off x="647999" y="3735585"/>
            <a:ext cx="4535574" cy="923330"/>
          </a:xfrm>
          <a:prstGeom prst="rect">
            <a:avLst/>
          </a:prstGeom>
          <a:solidFill>
            <a:srgbClr val="DDDEEA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Please note: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You </a:t>
            </a:r>
            <a:r>
              <a:rPr lang="en-GB" altLang="en-US" b="1" dirty="0">
                <a:latin typeface="Arial" panose="020B0604020202020204" pitchFamily="34" charset="0"/>
              </a:rPr>
              <a:t>do not </a:t>
            </a:r>
            <a:r>
              <a:rPr lang="en-GB" altLang="en-US" dirty="0">
                <a:latin typeface="Arial" panose="020B0604020202020204" pitchFamily="34" charset="0"/>
              </a:rPr>
              <a:t>need to do this for two counsel cases</a:t>
            </a:r>
            <a:endParaRPr lang="en-GB" dirty="0">
              <a:cs typeface="Arial"/>
            </a:endParaRPr>
          </a:p>
        </p:txBody>
      </p:sp>
      <p:pic>
        <p:nvPicPr>
          <p:cNvPr id="8" name="Content Placeholder 7" descr="Screen shot of form being discussed">
            <a:extLst>
              <a:ext uri="{FF2B5EF4-FFF2-40B4-BE49-F238E27FC236}">
                <a16:creationId xmlns:a16="http://schemas.microsoft.com/office/drawing/2014/main" id="{DB258741-FC67-448D-AE30-8189AC517458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5816" t="34768" r="31698" b="4460"/>
          <a:stretch/>
        </p:blipFill>
        <p:spPr bwMode="auto">
          <a:xfrm>
            <a:off x="5660603" y="1355004"/>
            <a:ext cx="5710597" cy="4433115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7E73F-A765-42F4-8C95-BAC6B049C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1FD1B3F9-5C75-4ED2-86F7-3E2BCA7CA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/>
          <a:lstStyle/>
          <a:p>
            <a:r>
              <a:rPr lang="en-GB" dirty="0"/>
              <a:t>Working with others to achieve excellence in the delivery of  legal aid  </a:t>
            </a:r>
          </a:p>
        </p:txBody>
      </p:sp>
    </p:spTree>
    <p:extLst>
      <p:ext uri="{BB962C8B-B14F-4D97-AF65-F5344CB8AC3E}">
        <p14:creationId xmlns:p14="http://schemas.microsoft.com/office/powerpoint/2010/main" val="2615171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E6BE3-ECC9-43E8-AD07-4DE14C283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CCFS final case plan submission: Attendance notes and brief back sheets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7C98C-D99F-40E7-91F5-F8BA3A146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1199" y="1362774"/>
            <a:ext cx="5168602" cy="1987528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Counsel’s endorsed brief sheet: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Please state advocates meetings and conferences you have attended (CCFS rates only)</a:t>
            </a:r>
          </a:p>
        </p:txBody>
      </p:sp>
      <p:pic>
        <p:nvPicPr>
          <p:cNvPr id="7" name="Content Placeholder 6" descr="Screen shot of form being discussed">
            <a:extLst>
              <a:ext uri="{FF2B5EF4-FFF2-40B4-BE49-F238E27FC236}">
                <a16:creationId xmlns:a16="http://schemas.microsoft.com/office/drawing/2014/main" id="{D4AFD9A1-6C11-4FEF-B4B4-7A88E3E06DA6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14428" t="35937" r="30499" b="43319"/>
          <a:stretch/>
        </p:blipFill>
        <p:spPr bwMode="auto">
          <a:xfrm>
            <a:off x="6299200" y="1362774"/>
            <a:ext cx="5168602" cy="1630331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Screen shot of form being discussed">
            <a:extLst>
              <a:ext uri="{FF2B5EF4-FFF2-40B4-BE49-F238E27FC236}">
                <a16:creationId xmlns:a16="http://schemas.microsoft.com/office/drawing/2014/main" id="{168B46BB-2766-498E-BC8C-7C6F7CDAD412}"/>
              </a:ext>
            </a:extLst>
          </p:cNvPr>
          <p:cNvPicPr/>
          <p:nvPr/>
        </p:nvPicPr>
        <p:blipFill rotWithShape="1">
          <a:blip r:embed="rId3"/>
          <a:srcRect l="11633" t="26587" r="39176" b="47994"/>
          <a:stretch/>
        </p:blipFill>
        <p:spPr bwMode="auto">
          <a:xfrm>
            <a:off x="851199" y="3871727"/>
            <a:ext cx="5168602" cy="1630331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0B6B56-C467-4B27-8FE8-847374D13897}"/>
              </a:ext>
            </a:extLst>
          </p:cNvPr>
          <p:cNvSpPr/>
          <p:nvPr/>
        </p:nvSpPr>
        <p:spPr>
          <a:xfrm>
            <a:off x="6299198" y="3871727"/>
            <a:ext cx="51686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Solicitor attendance 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One counsel cases: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Please state the advocates meetings you attended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Two counsel cases: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need every solicitor attendance note for the advocates meeting you have attended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86327-CAD5-4491-A383-1AF696BE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5707D040-5FE6-4B18-A227-0746A9AB3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/>
          <a:lstStyle/>
          <a:p>
            <a:r>
              <a:rPr lang="en-GB" dirty="0"/>
              <a:t>Working with others to achieve excellence in the delivery of  legal aid  </a:t>
            </a:r>
          </a:p>
        </p:txBody>
      </p:sp>
    </p:spTree>
    <p:extLst>
      <p:ext uri="{BB962C8B-B14F-4D97-AF65-F5344CB8AC3E}">
        <p14:creationId xmlns:p14="http://schemas.microsoft.com/office/powerpoint/2010/main" val="1102509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D29D-12B7-4B91-9474-4687018D4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CCFS final case plan submission: Expert fees section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6E05ED-8559-49B2-BC73-D645A4BB34C0}"/>
              </a:ext>
            </a:extLst>
          </p:cNvPr>
          <p:cNvSpPr/>
          <p:nvPr/>
        </p:nvSpPr>
        <p:spPr>
          <a:xfrm>
            <a:off x="522516" y="2397948"/>
            <a:ext cx="40639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Expert fees: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Please highlight the sections of the court order for the relevant expert fees, for example: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Transcription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/>
          </a:p>
        </p:txBody>
      </p:sp>
      <p:pic>
        <p:nvPicPr>
          <p:cNvPr id="7" name="Content Placeholder 6" descr="Screen shot of form being discussed">
            <a:extLst>
              <a:ext uri="{FF2B5EF4-FFF2-40B4-BE49-F238E27FC236}">
                <a16:creationId xmlns:a16="http://schemas.microsoft.com/office/drawing/2014/main" id="{E519533C-3FFD-4807-8117-C9A4E84E277D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11800" t="32917" r="36517"/>
          <a:stretch/>
        </p:blipFill>
        <p:spPr bwMode="auto">
          <a:xfrm>
            <a:off x="4876799" y="1264644"/>
            <a:ext cx="5816431" cy="4827888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C1A77-677E-4477-9049-B2D82D654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4E5F4BCD-28D4-4E37-9557-23FFD55B5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/>
          <a:lstStyle/>
          <a:p>
            <a:r>
              <a:rPr lang="en-GB" dirty="0"/>
              <a:t>Working with others to achieve excellence in the delivery of  legal aid  </a:t>
            </a:r>
          </a:p>
        </p:txBody>
      </p:sp>
    </p:spTree>
    <p:extLst>
      <p:ext uri="{BB962C8B-B14F-4D97-AF65-F5344CB8AC3E}">
        <p14:creationId xmlns:p14="http://schemas.microsoft.com/office/powerpoint/2010/main" val="3598009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FEEA8-10A9-4C57-8FBD-DACCF56D58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Technical tips for this webinar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E4139-CF14-43F8-8722-07ADA914D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00" y="1235984"/>
            <a:ext cx="5448000" cy="4940880"/>
          </a:xfrm>
        </p:spPr>
        <p:txBody>
          <a:bodyPr>
            <a:noAutofit/>
          </a:bodyPr>
          <a:lstStyle/>
          <a:p>
            <a:pPr marL="342909" indent="-342909">
              <a:lnSpc>
                <a:spcPct val="150000"/>
              </a:lnSpc>
              <a:buAutoNum type="arabicPeriod"/>
            </a:pPr>
            <a:r>
              <a:rPr lang="en-US" sz="1600" b="0" dirty="0">
                <a:cs typeface="Arial"/>
              </a:rPr>
              <a:t>Please put yourself on mute during the webinar</a:t>
            </a:r>
          </a:p>
          <a:p>
            <a:pPr marL="342909" indent="-342909">
              <a:lnSpc>
                <a:spcPct val="150000"/>
              </a:lnSpc>
              <a:buAutoNum type="arabicPeriod"/>
            </a:pPr>
            <a:r>
              <a:rPr lang="en-US" sz="1600" b="0" dirty="0">
                <a:cs typeface="Arial"/>
              </a:rPr>
              <a:t>You can ask us questions at the end of each session through the ‘meeting chat’</a:t>
            </a:r>
          </a:p>
          <a:p>
            <a:pPr marL="342909" indent="-342909">
              <a:lnSpc>
                <a:spcPct val="150000"/>
              </a:lnSpc>
              <a:buAutoNum type="arabicPeriod"/>
            </a:pPr>
            <a:r>
              <a:rPr lang="en-US" sz="1600" b="0" dirty="0">
                <a:cs typeface="Arial"/>
              </a:rPr>
              <a:t>Click on the ‘meeting chat’ to ask a question</a:t>
            </a:r>
          </a:p>
          <a:p>
            <a:pPr marL="342909" indent="-342909">
              <a:lnSpc>
                <a:spcPct val="150000"/>
              </a:lnSpc>
              <a:buAutoNum type="arabicPeriod"/>
            </a:pPr>
            <a:r>
              <a:rPr lang="en-US" sz="1600" b="0" dirty="0">
                <a:cs typeface="Arial"/>
              </a:rPr>
              <a:t>You can keep the meeting chat open throughout to view other people's questions</a:t>
            </a:r>
          </a:p>
          <a:p>
            <a:pPr marL="342909" indent="-342909">
              <a:lnSpc>
                <a:spcPct val="150000"/>
              </a:lnSpc>
              <a:buAutoNum type="arabicPeriod"/>
            </a:pPr>
            <a:r>
              <a:rPr lang="en-US" sz="1600" b="0" dirty="0">
                <a:cs typeface="Arial"/>
              </a:rPr>
              <a:t>Email us if you experience technical issues during the webinar:  </a:t>
            </a:r>
          </a:p>
          <a:p>
            <a:pPr marL="354022">
              <a:lnSpc>
                <a:spcPct val="150000"/>
              </a:lnSpc>
            </a:pPr>
            <a:r>
              <a:rPr lang="en-US" sz="1600" b="0" dirty="0">
                <a:cs typeface="Arial"/>
                <a:hlinkClick r:id="rId2"/>
              </a:rPr>
              <a:t>communicationsdepartment@justice.gov.uk</a:t>
            </a:r>
            <a:r>
              <a:rPr lang="en-US" sz="1600" b="0" dirty="0">
                <a:cs typeface="Arial"/>
              </a:rPr>
              <a:t> </a:t>
            </a:r>
            <a:endParaRPr lang="en-US" sz="1600" dirty="0"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2B6B0F-160C-40D8-BE03-E744F522C7A2}"/>
              </a:ext>
            </a:extLst>
          </p:cNvPr>
          <p:cNvSpPr txBox="1"/>
          <p:nvPr/>
        </p:nvSpPr>
        <p:spPr>
          <a:xfrm>
            <a:off x="7017150" y="1460673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Camera and audio off when icons appear like this:</a:t>
            </a:r>
            <a:endParaRPr lang="en-US" sz="1600">
              <a:cs typeface="Arial"/>
            </a:endParaRPr>
          </a:p>
        </p:txBody>
      </p:sp>
      <p:pic>
        <p:nvPicPr>
          <p:cNvPr id="7" name="Picture 7" descr="Graphic showing meeting chat bubble ">
            <a:extLst>
              <a:ext uri="{FF2B5EF4-FFF2-40B4-BE49-F238E27FC236}">
                <a16:creationId xmlns:a16="http://schemas.microsoft.com/office/drawing/2014/main" id="{EBFBABC9-8BEE-4185-8625-57B4AAE7A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152" y="2063294"/>
            <a:ext cx="2449015" cy="1123950"/>
          </a:xfrm>
          <a:prstGeom prst="rect">
            <a:avLst/>
          </a:prstGeom>
        </p:spPr>
      </p:pic>
      <p:sp>
        <p:nvSpPr>
          <p:cNvPr id="10" name="TextBox 9" descr="Text: Click here to view the meeting chat&#10;">
            <a:extLst>
              <a:ext uri="{FF2B5EF4-FFF2-40B4-BE49-F238E27FC236}">
                <a16:creationId xmlns:a16="http://schemas.microsoft.com/office/drawing/2014/main" id="{92C0B6FA-7EBE-4DF4-90DC-DEE680BC15F8}"/>
              </a:ext>
            </a:extLst>
          </p:cNvPr>
          <p:cNvSpPr txBox="1"/>
          <p:nvPr/>
        </p:nvSpPr>
        <p:spPr>
          <a:xfrm>
            <a:off x="6752970" y="3335240"/>
            <a:ext cx="34344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Click here to view the meeting chat </a:t>
            </a:r>
            <a:endParaRPr lang="en-US" sz="1600">
              <a:cs typeface="Arial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625F2F-6257-47D5-B1B6-01611C66E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448653" y="3653265"/>
            <a:ext cx="846519" cy="52058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shot of the icons on MS Teams: Participants, meeting chat ">
            <a:extLst>
              <a:ext uri="{FF2B5EF4-FFF2-40B4-BE49-F238E27FC236}">
                <a16:creationId xmlns:a16="http://schemas.microsoft.com/office/drawing/2014/main" id="{E940DE29-B5BD-46F2-8AE2-C1165A5B9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970" y="4223621"/>
            <a:ext cx="3434430" cy="7597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1ECF84D-8BF4-4734-8F59-74554C960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5274" y="4206332"/>
            <a:ext cx="449705" cy="7533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F61A2-6647-43DA-9FD9-AD4ECDC1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507E7-1C38-4D94-82F0-9D3CFA2B6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cs typeface="Arial"/>
              </a:rPr>
              <a:t>Working with others to achieve excellence in the delivery of legal aid</a:t>
            </a:r>
          </a:p>
        </p:txBody>
      </p:sp>
    </p:spTree>
    <p:extLst>
      <p:ext uri="{BB962C8B-B14F-4D97-AF65-F5344CB8AC3E}">
        <p14:creationId xmlns:p14="http://schemas.microsoft.com/office/powerpoint/2010/main" val="943619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4DD34-8825-4878-A6E9-C420F055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CCFS final case plan submission: Court order listings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D1765-84F4-49FB-915F-BC0BAF051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00" y="1650890"/>
            <a:ext cx="4298403" cy="1101304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Court order listing: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Please highlight the main hearing</a:t>
            </a:r>
          </a:p>
        </p:txBody>
      </p:sp>
      <p:pic>
        <p:nvPicPr>
          <p:cNvPr id="7" name="Content Placeholder 6" descr="Screen shot of form being discussed">
            <a:extLst>
              <a:ext uri="{FF2B5EF4-FFF2-40B4-BE49-F238E27FC236}">
                <a16:creationId xmlns:a16="http://schemas.microsoft.com/office/drawing/2014/main" id="{3156E7B2-0BEF-4BCE-AD3F-49247BD61912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6980" t="19867" r="24053" b="62018"/>
          <a:stretch/>
        </p:blipFill>
        <p:spPr bwMode="auto">
          <a:xfrm>
            <a:off x="5840304" y="1520647"/>
            <a:ext cx="5059925" cy="1367276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Screen shot of form being discussed">
            <a:extLst>
              <a:ext uri="{FF2B5EF4-FFF2-40B4-BE49-F238E27FC236}">
                <a16:creationId xmlns:a16="http://schemas.microsoft.com/office/drawing/2014/main" id="{6126FC16-513B-4EF5-97EB-ADEE4BBA74F3}"/>
              </a:ext>
            </a:extLst>
          </p:cNvPr>
          <p:cNvPicPr/>
          <p:nvPr/>
        </p:nvPicPr>
        <p:blipFill rotWithShape="1">
          <a:blip r:embed="rId3"/>
          <a:srcRect l="7526" t="64023" r="48949" b="3000"/>
          <a:stretch/>
        </p:blipFill>
        <p:spPr bwMode="auto">
          <a:xfrm>
            <a:off x="648000" y="3527092"/>
            <a:ext cx="5065486" cy="2177146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7093DA-21E5-4FD7-9A0C-69C03107993D}"/>
              </a:ext>
            </a:extLst>
          </p:cNvPr>
          <p:cNvSpPr/>
          <p:nvPr/>
        </p:nvSpPr>
        <p:spPr>
          <a:xfrm>
            <a:off x="5840304" y="3732202"/>
            <a:ext cx="50599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Duration: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the court order please confirm the days you attended, by highlighting them.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will confirm to us you attended the days claimed.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6BA7C-20DE-4880-B2C7-8990B164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08A5ED2-D5EA-4C14-82AA-C5F7EFE59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/>
          <a:lstStyle/>
          <a:p>
            <a:r>
              <a:rPr lang="en-GB" dirty="0"/>
              <a:t>Working with others to achieve excellence in the delivery of  legal aid  </a:t>
            </a:r>
          </a:p>
        </p:txBody>
      </p:sp>
    </p:spTree>
    <p:extLst>
      <p:ext uri="{BB962C8B-B14F-4D97-AF65-F5344CB8AC3E}">
        <p14:creationId xmlns:p14="http://schemas.microsoft.com/office/powerpoint/2010/main" val="488748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D3CED-8ADB-4430-981D-8FE468441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81135"/>
            <a:ext cx="11012776" cy="648519"/>
          </a:xfrm>
        </p:spPr>
        <p:txBody>
          <a:bodyPr/>
          <a:lstStyle/>
          <a:p>
            <a:r>
              <a:rPr lang="en-US" dirty="0"/>
              <a:t>CCFS final case plan submission: Expert invoices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345D9-8D1D-498F-83CC-CABD207BE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00" y="2379327"/>
            <a:ext cx="4167775" cy="2099345"/>
          </a:xfrm>
        </p:spPr>
        <p:txBody>
          <a:bodyPr>
            <a:normAutofit/>
          </a:bodyPr>
          <a:lstStyle/>
          <a:p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Expert invoices will show: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A breakdown of hours worked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Hourly rates claimed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The detail of the apportionment</a:t>
            </a:r>
          </a:p>
        </p:txBody>
      </p:sp>
      <p:pic>
        <p:nvPicPr>
          <p:cNvPr id="7" name="Content Placeholder 6" descr="Screen shot of form being discussed">
            <a:extLst>
              <a:ext uri="{FF2B5EF4-FFF2-40B4-BE49-F238E27FC236}">
                <a16:creationId xmlns:a16="http://schemas.microsoft.com/office/drawing/2014/main" id="{14423ED2-5EC5-4605-A2E0-15A5BBB3B7AD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8308" t="42733" r="29084" b="11388"/>
          <a:stretch/>
        </p:blipFill>
        <p:spPr bwMode="auto">
          <a:xfrm>
            <a:off x="5194627" y="1606715"/>
            <a:ext cx="5448001" cy="44470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3DC60-D310-4B1B-AEEB-95BF3392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19CF0849-3F00-4098-AAEF-9CD4ABFD3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/>
          <a:lstStyle/>
          <a:p>
            <a:r>
              <a:rPr lang="en-GB" dirty="0"/>
              <a:t>Working with others to achieve excellence in the delivery of  legal aid  </a:t>
            </a:r>
          </a:p>
        </p:txBody>
      </p:sp>
    </p:spTree>
    <p:extLst>
      <p:ext uri="{BB962C8B-B14F-4D97-AF65-F5344CB8AC3E}">
        <p14:creationId xmlns:p14="http://schemas.microsoft.com/office/powerpoint/2010/main" val="2699617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AE3E0-E5C3-4423-A7FA-2F1871CB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CCFS final case plan submission: </a:t>
            </a:r>
            <a:r>
              <a:rPr lang="en-GB" dirty="0"/>
              <a:t>Additional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7F2F-4C1F-48E2-A23A-1656096F6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617286"/>
            <a:ext cx="11012777" cy="362342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When there is a previous firm, please detail their costs within section H of the case plan task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If there are appeal /escaped fees, please provide a detailed breakdown within section F of the case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If instructing non-local counsel and claiming counsels’ disbursement, please provide justification of why more local counsel has not been instructed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Only submit an interim case plan that exceeds the current cost limit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Please use the latest copy of the CCFS 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D71C5-01E7-4954-B95D-D549BB90B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4483095-724B-4B42-B606-414619984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/>
          <a:lstStyle/>
          <a:p>
            <a:r>
              <a:rPr lang="en-GB" dirty="0"/>
              <a:t>Working with others to achieve excellence in the delivery of  legal aid  </a:t>
            </a:r>
          </a:p>
        </p:txBody>
      </p:sp>
    </p:spTree>
    <p:extLst>
      <p:ext uri="{BB962C8B-B14F-4D97-AF65-F5344CB8AC3E}">
        <p14:creationId xmlns:p14="http://schemas.microsoft.com/office/powerpoint/2010/main" val="1767773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AA77-32ED-40FB-A830-39E837FDF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000" y="2679698"/>
            <a:ext cx="9940940" cy="1568451"/>
          </a:xfrm>
        </p:spPr>
        <p:txBody>
          <a:bodyPr>
            <a:normAutofit/>
          </a:bodyPr>
          <a:lstStyle/>
          <a:p>
            <a:r>
              <a:rPr lang="en-GB" dirty="0"/>
              <a:t>Useful links and information</a:t>
            </a:r>
            <a:br>
              <a:rPr lang="en-GB" dirty="0"/>
            </a:br>
            <a:br>
              <a:rPr lang="en-GB" dirty="0"/>
            </a:br>
            <a:endParaRPr lang="en-GB" sz="27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3357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AE3E0-E5C3-4423-A7FA-2F1871CB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links /contact us: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46A6978-E867-401E-A8B1-5159E0F080FB}"/>
              </a:ext>
            </a:extLst>
          </p:cNvPr>
          <p:cNvSpPr txBox="1">
            <a:spLocks/>
          </p:cNvSpPr>
          <p:nvPr/>
        </p:nvSpPr>
        <p:spPr>
          <a:xfrm>
            <a:off x="611621" y="1323473"/>
            <a:ext cx="10759579" cy="42110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75C9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68EC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https://www.gov.uk/guidance/civil-high-cost-cases-family</a:t>
            </a:r>
            <a:endParaRPr lang="en-GB" sz="1800" b="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LAA training website: </a:t>
            </a: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Ministry of Justice</a:t>
            </a:r>
            <a:endParaRPr lang="en-GB" sz="18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Submit a Case Enquiry: Quick Guide (justice.gov.uk)</a:t>
            </a:r>
            <a:endParaRPr lang="en-GB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Amend a Case Cost Limitation: Quick Guide (justice.gov.uk)</a:t>
            </a:r>
            <a:endParaRPr lang="en-GB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Submitting Electronic Evidence: Submitting documents electronically (justice.gov.uk)</a:t>
            </a:r>
            <a:endParaRPr lang="en-GB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General HCF case enquiries: </a:t>
            </a:r>
            <a:r>
              <a:rPr lang="en-GB" sz="1800" b="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highcostfamily@justice.gov.uk</a:t>
            </a: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GB" sz="18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Complex HCF cases enquiries: </a:t>
            </a:r>
            <a:r>
              <a:rPr lang="en-GB" sz="1800" b="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Highcostfamilyfixer@justice.gov.uk</a:t>
            </a:r>
            <a:r>
              <a:rPr lang="en-GB" sz="18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Customer service team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Tel: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0300 200 2020</a:t>
            </a:r>
          </a:p>
          <a:p>
            <a:r>
              <a:rPr lang="en-GB" sz="1800" b="0" dirty="0">
                <a:cs typeface="Arial"/>
              </a:rPr>
              <a:t>The High Cost Contract: </a:t>
            </a:r>
            <a:r>
              <a:rPr lang="en-GB" sz="1800" b="0" u="sng" dirty="0">
                <a:hlinkClick r:id="rId9"/>
              </a:rPr>
              <a:t>High cost contract</a:t>
            </a:r>
            <a:endParaRPr lang="en-GB" sz="1800" b="0" dirty="0"/>
          </a:p>
          <a:p>
            <a:r>
              <a:rPr lang="en-GB" sz="1800" b="0" dirty="0">
                <a:cs typeface="Arial"/>
              </a:rPr>
              <a:t>Counsel’s Acceptance Form: </a:t>
            </a:r>
            <a:r>
              <a:rPr lang="en-GB" sz="1800" b="0" u="sng" dirty="0">
                <a:hlinkClick r:id="rId10"/>
              </a:rPr>
              <a:t>Counsel acceptance form (CAF)</a:t>
            </a:r>
            <a:endParaRPr lang="en-GB" sz="1800" b="0" dirty="0"/>
          </a:p>
          <a:p>
            <a:r>
              <a:rPr lang="en-GB" sz="1800" b="0" dirty="0">
                <a:cs typeface="Arial"/>
              </a:rPr>
              <a:t>High Cost Checklist: </a:t>
            </a:r>
            <a:r>
              <a:rPr lang="en-GB" sz="1800" b="0" u="sng" dirty="0">
                <a:hlinkClick r:id="rId11"/>
              </a:rPr>
              <a:t>Single counsel final FAST checklist</a:t>
            </a:r>
            <a:endParaRPr lang="en-GB" sz="1800" b="0" dirty="0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D71C5-01E7-4954-B95D-D549BB90B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ABE09E-741E-4911-A36C-E71344870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65751" y="853752"/>
            <a:ext cx="2164268" cy="2164268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706572FD-6098-46B4-92EF-FCEB8F86D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/>
          <a:lstStyle/>
          <a:p>
            <a:r>
              <a:rPr lang="en-GB" dirty="0"/>
              <a:t>Working with others to achieve excellence in the delivery of  legal aid  </a:t>
            </a:r>
          </a:p>
        </p:txBody>
      </p:sp>
    </p:spTree>
    <p:extLst>
      <p:ext uri="{BB962C8B-B14F-4D97-AF65-F5344CB8AC3E}">
        <p14:creationId xmlns:p14="http://schemas.microsoft.com/office/powerpoint/2010/main" val="3618750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0F9855-C865-4B3B-A8A5-DA6C411C07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9612" y="270588"/>
            <a:ext cx="11012776" cy="345232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/>
              <a:t>End slide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B6780B-6F95-4CBC-ADDD-ED881EBDCE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F3D3D-4C18-4F38-8A3F-06CA223EA6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B3E49-62AF-4484-92AC-B4DC983A6A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319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DB40-A234-4DFE-BD8C-E1238BFF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016" y="642686"/>
            <a:ext cx="7718400" cy="345232"/>
          </a:xfrm>
        </p:spPr>
        <p:txBody>
          <a:bodyPr anchor="t">
            <a:normAutofit/>
          </a:bodyPr>
          <a:lstStyle/>
          <a:p>
            <a:r>
              <a:rPr lang="en-US"/>
              <a:t>Content</a:t>
            </a:r>
          </a:p>
        </p:txBody>
      </p:sp>
      <p:graphicFrame>
        <p:nvGraphicFramePr>
          <p:cNvPr id="6" name="Diagram 6" descr="Vertical box list">
            <a:extLst>
              <a:ext uri="{FF2B5EF4-FFF2-40B4-BE49-F238E27FC236}">
                <a16:creationId xmlns:a16="http://schemas.microsoft.com/office/drawing/2014/main" id="{5FC13EFA-27E8-43AE-8DC6-756E6C0C20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225585"/>
              </p:ext>
            </p:extLst>
          </p:nvPr>
        </p:nvGraphicFramePr>
        <p:xfrm>
          <a:off x="619016" y="1358836"/>
          <a:ext cx="8557641" cy="466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06F21-39A4-4D65-AC57-92B93C920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5887" y="6330808"/>
            <a:ext cx="6815314" cy="331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Working with others to achieve excellence in the delivery of legal aid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D45E9-DF16-4A16-947E-E2E24EF4D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914" y="6204808"/>
            <a:ext cx="27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530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946D941-69F5-4D75-9CBE-0B026873E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care case fee scheme process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4430A96E-AAE9-4F88-9369-867CBBEBAF2B}"/>
              </a:ext>
            </a:extLst>
          </p:cNvPr>
          <p:cNvSpPr txBox="1">
            <a:spLocks/>
          </p:cNvSpPr>
          <p:nvPr/>
        </p:nvSpPr>
        <p:spPr>
          <a:xfrm>
            <a:off x="648000" y="1873077"/>
            <a:ext cx="7370585" cy="26567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1EB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138" lvl="4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sz="18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The purpose of the webinar is to assist you with:</a:t>
            </a:r>
          </a:p>
          <a:p>
            <a:pPr marL="84138" lvl="4" indent="0">
              <a:lnSpc>
                <a:spcPct val="150000"/>
              </a:lnSpc>
              <a:buClr>
                <a:schemeClr val="tx1"/>
              </a:buClr>
              <a:buNone/>
            </a:pPr>
            <a:endParaRPr lang="en-US" sz="18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742950" lvl="4" indent="-285750">
              <a:lnSpc>
                <a:spcPct val="150000"/>
              </a:lnSpc>
              <a:buClr>
                <a:schemeClr val="tx1"/>
              </a:buClr>
            </a:pP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The care case fee scheme (CCFS) process</a:t>
            </a:r>
          </a:p>
          <a:p>
            <a:pPr marL="742950" lvl="4" indent="-285750">
              <a:lnSpc>
                <a:spcPct val="150000"/>
              </a:lnSpc>
              <a:buClr>
                <a:schemeClr val="tx1"/>
              </a:buClr>
            </a:pP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Submitting interim and final case plans</a:t>
            </a:r>
          </a:p>
          <a:p>
            <a:pPr marL="742950" lvl="4" indent="-285750">
              <a:lnSpc>
                <a:spcPct val="150000"/>
              </a:lnSpc>
              <a:buClr>
                <a:schemeClr val="tx1"/>
              </a:buClr>
            </a:pPr>
            <a:r>
              <a:rPr lang="en-US" sz="1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Reducing the number of rejections and agreeing costs first time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1238425-FE1A-49CC-83F3-16097BEC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182" t="4478" r="16143" b="8741"/>
          <a:stretch/>
        </p:blipFill>
        <p:spPr>
          <a:xfrm>
            <a:off x="9106850" y="1873078"/>
            <a:ext cx="2437150" cy="3111843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224DEA7C-AB02-45AC-9BEB-BBC4CCC3D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/>
          <a:lstStyle/>
          <a:p>
            <a:r>
              <a:rPr lang="en-GB"/>
              <a:t>Working with others to achieve excellence in the delivery of  legal aid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253D61-B3E2-4BAC-8774-45119DB4D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274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946D941-69F5-4D75-9CBE-0B026873E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Webinar objectives: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1238425-FE1A-49CC-83F3-16097BEC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182" t="4478" r="16143" b="8741"/>
          <a:stretch/>
        </p:blipFill>
        <p:spPr>
          <a:xfrm>
            <a:off x="640800" y="2015639"/>
            <a:ext cx="2437150" cy="3111843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224DEA7C-AB02-45AC-9BEB-BBC4CCC3D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516" y="6330808"/>
            <a:ext cx="9087085" cy="331250"/>
          </a:xfrm>
        </p:spPr>
        <p:txBody>
          <a:bodyPr/>
          <a:lstStyle/>
          <a:p>
            <a:r>
              <a:rPr lang="en-GB"/>
              <a:t>Working with others to achieve excellence in the delivery of  legal aid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253D61-B3E2-4BAC-8774-45119DB4D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23AF-F2F5-41F7-A71C-81CE492BCB88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B2A972-9158-4C45-A3B5-F8B97A88588A}"/>
              </a:ext>
            </a:extLst>
          </p:cNvPr>
          <p:cNvSpPr/>
          <p:nvPr/>
        </p:nvSpPr>
        <p:spPr>
          <a:xfrm>
            <a:off x="3556328" y="1863401"/>
            <a:ext cx="7994872" cy="286232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the end of the webinar, you will have an understanding of: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CCFS process including one and two counsel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to fully complete and submit CCFS interim and final case plans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common issues which lead to rejections and how to overcome these issues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9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CBDDC-9737-4506-A7A9-48C6F55B5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2679834"/>
            <a:ext cx="10291200" cy="1413864"/>
          </a:xfrm>
        </p:spPr>
        <p:txBody>
          <a:bodyPr>
            <a:normAutofit/>
          </a:bodyPr>
          <a:lstStyle/>
          <a:p>
            <a:r>
              <a:rPr lang="en-GB" dirty="0"/>
              <a:t>One and two counsel process </a:t>
            </a:r>
            <a:br>
              <a:rPr lang="en-GB" dirty="0"/>
            </a:br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134585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DB40-A234-4DFE-BD8C-E1238BFF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016" y="642686"/>
            <a:ext cx="7718400" cy="345232"/>
          </a:xfrm>
        </p:spPr>
        <p:txBody>
          <a:bodyPr anchor="t">
            <a:normAutofit/>
          </a:bodyPr>
          <a:lstStyle/>
          <a:p>
            <a:r>
              <a:rPr lang="en-US" dirty="0"/>
              <a:t>One counsel process: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06F21-39A4-4D65-AC57-92B93C920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5887" y="6330808"/>
            <a:ext cx="6815314" cy="331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Working with others to achieve excellence in the delivery of legal aid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D45E9-DF16-4A16-947E-E2E24EF4D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914" y="6204808"/>
            <a:ext cx="27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7BC644-D859-4446-8B82-23C22E363314}"/>
              </a:ext>
            </a:extLst>
          </p:cNvPr>
          <p:cNvSpPr/>
          <p:nvPr/>
        </p:nvSpPr>
        <p:spPr>
          <a:xfrm>
            <a:off x="619016" y="1387406"/>
            <a:ext cx="10994898" cy="39703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Ensure you register the case as high cost once you are aware the costs will exceed £25,000: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Please submit a specific case enquiry from the ‘Available Actions’ on the ‘Case Overview’ screen on CCMS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case plan task will be set up. You will receive a ‘documents required’ action through your ‘Actions and Notifications’ on CCMS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will need to upload your contract and counsel acceptance forms (CAF) to the case plan task document request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should submit a cost amendment for £32,500</a:t>
            </a:r>
          </a:p>
          <a:p>
            <a:pPr marL="365125" lvl="1" indent="-365125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Interim case plans are not mandatory unless: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want to increase the cost limit above £32,500 (please submit an interim case plan):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complete a ‘light touch assessment’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only require the interim case plan. We do not need additional documentation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Please ensure you submit your final case plan, and supporting documentation, within three months from the conclusion of the case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16F3801A-3256-4210-A43A-67E7762BFA9C}"/>
              </a:ext>
            </a:extLst>
          </p:cNvPr>
          <p:cNvSpPr txBox="1"/>
          <p:nvPr/>
        </p:nvSpPr>
        <p:spPr>
          <a:xfrm>
            <a:off x="1007096" y="5284989"/>
            <a:ext cx="9622804" cy="923330"/>
          </a:xfrm>
          <a:prstGeom prst="rect">
            <a:avLst/>
          </a:prstGeom>
          <a:solidFill>
            <a:srgbClr val="DDDEEA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Top Tip: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You can find the final assessment streamlining tool (FAST) checklist on the case plan task you receive  </a:t>
            </a:r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0771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DB40-A234-4DFE-BD8C-E1238BFF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016" y="642686"/>
            <a:ext cx="7718400" cy="345232"/>
          </a:xfrm>
        </p:spPr>
        <p:txBody>
          <a:bodyPr anchor="t">
            <a:normAutofit/>
          </a:bodyPr>
          <a:lstStyle/>
          <a:p>
            <a:r>
              <a:rPr lang="en-US" dirty="0"/>
              <a:t>Two counsel process: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06F21-39A4-4D65-AC57-92B93C920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5887" y="6330808"/>
            <a:ext cx="6815314" cy="331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Working with others to achieve excellence in the delivery of legal aid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D45E9-DF16-4A16-947E-E2E24EF4D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914" y="6204808"/>
            <a:ext cx="27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E55407-0CED-4BB1-A85E-E0DBB4199FF7}"/>
              </a:ext>
            </a:extLst>
          </p:cNvPr>
          <p:cNvSpPr/>
          <p:nvPr/>
        </p:nvSpPr>
        <p:spPr>
          <a:xfrm>
            <a:off x="619016" y="1406996"/>
            <a:ext cx="10994898" cy="369331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Your case will be registered as high cost from the date the two-counsel authority is granted.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case plan task will be set up. You will receive a ‘documents required’ action through you ‘Actions and Notifications’ on CCMS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will need to upload your contract and counsel acceptance forms (CAF) to the case plan task document request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should submit a cost amendment for £60,000</a:t>
            </a:r>
          </a:p>
          <a:p>
            <a:pPr marL="365125" lvl="1" indent="-365125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Interim case plans are not mandatory unless: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want to increase the cost limit above £60,000 (please submit an interim case plan):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complete a ‘light touch assessment’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only require the interim case plan. We do not need additional documentation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Please ensure you submit your final case plan, and supporting documentation, within three months from the conclusion of the case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AF35F305-F5BB-4EFF-ABB3-3CA365017A06}"/>
              </a:ext>
            </a:extLst>
          </p:cNvPr>
          <p:cNvSpPr txBox="1"/>
          <p:nvPr/>
        </p:nvSpPr>
        <p:spPr>
          <a:xfrm>
            <a:off x="1059890" y="5106116"/>
            <a:ext cx="8426510" cy="769441"/>
          </a:xfrm>
          <a:prstGeom prst="rect">
            <a:avLst/>
          </a:prstGeom>
          <a:solidFill>
            <a:srgbClr val="DDDEEA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Top Tip:</a:t>
            </a:r>
          </a:p>
          <a:p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You can find the FAST checklist on the case plan task you receive </a:t>
            </a:r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4615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DB40-A234-4DFE-BD8C-E1238BFF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016" y="642686"/>
            <a:ext cx="7718400" cy="345232"/>
          </a:xfrm>
        </p:spPr>
        <p:txBody>
          <a:bodyPr anchor="t">
            <a:normAutofit/>
          </a:bodyPr>
          <a:lstStyle/>
          <a:p>
            <a:r>
              <a:rPr lang="en-US" dirty="0"/>
              <a:t>One counsel: Common issues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06F21-39A4-4D65-AC57-92B93C920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5887" y="6330808"/>
            <a:ext cx="6815314" cy="331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Working with others to achieve excellence in the delivery of legal aid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D45E9-DF16-4A16-947E-E2E24EF4D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914" y="6204808"/>
            <a:ext cx="27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9A8223AF-F2F5-41F7-A71C-81CE492BCB88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3C280F-2B0B-4E3B-8337-53CDB6172737}"/>
              </a:ext>
            </a:extLst>
          </p:cNvPr>
          <p:cNvSpPr/>
          <p:nvPr/>
        </p:nvSpPr>
        <p:spPr>
          <a:xfrm>
            <a:off x="619016" y="1179736"/>
            <a:ext cx="10994898" cy="258532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following are some of the common issues we find when processing one counsel applications leading to rejections: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 court order for advocates meetings, or ordered retrospectively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 attendance notes /endorsed brief back sheets for advocates meetings and conferences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Missing court orders for main hearing days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Missing expert /disbursement vouchers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Under-runs and over-runs claimed incorrectly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Over-runs being counted as main hearing days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7DEEC239-603B-44CF-A830-97BE28F5668D}"/>
              </a:ext>
            </a:extLst>
          </p:cNvPr>
          <p:cNvSpPr txBox="1"/>
          <p:nvPr/>
        </p:nvSpPr>
        <p:spPr>
          <a:xfrm>
            <a:off x="993029" y="4365230"/>
            <a:ext cx="7968091" cy="769441"/>
          </a:xfrm>
          <a:prstGeom prst="rect">
            <a:avLst/>
          </a:prstGeom>
          <a:solidFill>
            <a:srgbClr val="DDDEEA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Top Tip:</a:t>
            </a:r>
          </a:p>
          <a:p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Over-runs do not count as main hearing days: Under-runs do count</a:t>
            </a:r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0537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A - PURPL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6D55"/>
      </a:accent1>
      <a:accent2>
        <a:srgbClr val="565B96"/>
      </a:accent2>
      <a:accent3>
        <a:srgbClr val="00A5A1"/>
      </a:accent3>
      <a:accent4>
        <a:srgbClr val="7B2783"/>
      </a:accent4>
      <a:accent5>
        <a:srgbClr val="EE7127"/>
      </a:accent5>
      <a:accent6>
        <a:srgbClr val="A0A5B4"/>
      </a:accent6>
      <a:hlink>
        <a:srgbClr val="00A5A1"/>
      </a:hlink>
      <a:folHlink>
        <a:srgbClr val="00A5A1"/>
      </a:folHlink>
    </a:clrScheme>
    <a:fontScheme name="MoJ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.5768_LAA_PowerPoint Template_PURPLE_Widescreen.potx" id="{B2D9ED0B-5D00-41A0-9C1A-F5CC8AC8DD3D}" vid="{D28A4432-A468-434B-A284-12295D737B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110fa00-b09a-4458-a962-9d9a380ec660">
      <UserInfo>
        <DisplayName>Cowell, Louise | She/Hers</DisplayName>
        <AccountId>54</AccountId>
        <AccountType/>
      </UserInfo>
    </SharedWithUsers>
    <TaxCatchAll xmlns="e110fa00-b09a-4458-a962-9d9a380ec660" xsi:nil="true"/>
    <lcf76f155ced4ddcb4097134ff3c332f xmlns="52e9577d-2ae3-4f6d-bbd9-87ddf31ab15e">
      <Terms xmlns="http://schemas.microsoft.com/office/infopath/2007/PartnerControls"/>
    </lcf76f155ced4ddcb4097134ff3c332f>
    <MediaLengthInSeconds xmlns="52e9577d-2ae3-4f6d-bbd9-87ddf31ab15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C4EC697F8DD5458A22CB4D2CE1B3D5" ma:contentTypeVersion="16" ma:contentTypeDescription="Create a new document." ma:contentTypeScope="" ma:versionID="0cad0a3c2cc5de1a48b1b3f54ef464c7">
  <xsd:schema xmlns:xsd="http://www.w3.org/2001/XMLSchema" xmlns:xs="http://www.w3.org/2001/XMLSchema" xmlns:p="http://schemas.microsoft.com/office/2006/metadata/properties" xmlns:ns2="52e9577d-2ae3-4f6d-bbd9-87ddf31ab15e" xmlns:ns3="e110fa00-b09a-4458-a962-9d9a380ec660" targetNamespace="http://schemas.microsoft.com/office/2006/metadata/properties" ma:root="true" ma:fieldsID="2dfa2aa74929d59da7b3822643291da4" ns2:_="" ns3:_="">
    <xsd:import namespace="52e9577d-2ae3-4f6d-bbd9-87ddf31ab15e"/>
    <xsd:import namespace="e110fa00-b09a-4458-a962-9d9a380ec6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e9577d-2ae3-4f6d-bbd9-87ddf31ab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5b7e4bc-7c04-4239-a3c8-056ff7db7b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0fa00-b09a-4458-a962-9d9a380ec6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db5e135-449b-4e53-a16a-99571a827849}" ma:internalName="TaxCatchAll" ma:showField="CatchAllData" ma:web="e110fa00-b09a-4458-a962-9d9a380ec6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E0C194-7810-47F8-876C-08C376FDB1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9A11FE-EEE4-4172-BD0D-4074CB3E63E1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c8ff423a-c6d6-43d4-a310-ad7749d2149d"/>
    <ds:schemaRef ds:uri="http://purl.org/dc/terms/"/>
    <ds:schemaRef ds:uri="36e1edd4-7d17-4d57-9663-9ce4c188a227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388BFC4-7726-4BDF-9947-F2C5AB458E03}"/>
</file>

<file path=docProps/app.xml><?xml version="1.0" encoding="utf-8"?>
<Properties xmlns="http://schemas.openxmlformats.org/officeDocument/2006/extended-properties" xmlns:vt="http://schemas.openxmlformats.org/officeDocument/2006/docPropsVTypes">
  <Template>laa-powerpoint-template-purple-widescreen</Template>
  <TotalTime>15453</TotalTime>
  <Words>1830</Words>
  <Application>Microsoft Office PowerPoint</Application>
  <PresentationFormat>Widescreen</PresentationFormat>
  <Paragraphs>239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Help us say yes webinar: The care case fee scheme (CCFS) process</vt:lpstr>
      <vt:lpstr>Technical tips for this webinar</vt:lpstr>
      <vt:lpstr>Content</vt:lpstr>
      <vt:lpstr>The care case fee scheme process</vt:lpstr>
      <vt:lpstr>Webinar objectives:</vt:lpstr>
      <vt:lpstr>One and two counsel process  </vt:lpstr>
      <vt:lpstr>One counsel process:</vt:lpstr>
      <vt:lpstr>Two counsel process:</vt:lpstr>
      <vt:lpstr>One counsel: Common issues</vt:lpstr>
      <vt:lpstr>Two counsel: Common issues</vt:lpstr>
      <vt:lpstr>Two counsel: Common issues continued</vt:lpstr>
      <vt:lpstr>CCFS final case plan submission </vt:lpstr>
      <vt:lpstr>CCFS final case plan submission: Documentation</vt:lpstr>
      <vt:lpstr>CCFS final case plan submission: Schedule of events </vt:lpstr>
      <vt:lpstr>CCFS final case plan submission: Expert fees</vt:lpstr>
      <vt:lpstr>CCFS final case plan submission: Content of court orders</vt:lpstr>
      <vt:lpstr>CCFS final case plan submission: Advocates meetings</vt:lpstr>
      <vt:lpstr>CCFS final case plan submission: Attendance notes and brief back sheets</vt:lpstr>
      <vt:lpstr>CCFS final case plan submission: Expert fees section</vt:lpstr>
      <vt:lpstr>CCFS final case plan submission: Court order listings</vt:lpstr>
      <vt:lpstr>CCFS final case plan submission: Expert invoices</vt:lpstr>
      <vt:lpstr>CCFS final case plan submission: Additional guidance</vt:lpstr>
      <vt:lpstr>Useful links and information  </vt:lpstr>
      <vt:lpstr>Useful links /contact us:</vt:lpstr>
      <vt:lpstr>End slide</vt:lpstr>
    </vt:vector>
  </TitlesOfParts>
  <Manager>LAA</Manager>
  <Company>LAA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High Cost Family Webinar</dc:title>
  <dc:subject>[Subtitle or description]</dc:subject>
  <dc:creator>Ozap-Marshall, John (LAA)</dc:creator>
  <cp:keywords>[Key words separated by commas]</cp:keywords>
  <cp:lastModifiedBy>Goddard, Tammy</cp:lastModifiedBy>
  <cp:revision>20</cp:revision>
  <dcterms:created xsi:type="dcterms:W3CDTF">2022-02-24T12:25:54Z</dcterms:created>
  <dcterms:modified xsi:type="dcterms:W3CDTF">2023-07-27T05:14:41Z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0x0101003DC4EC697F8DD5458A22CB4D2CE1B3D5</vt:lpwstr>
  </property>
  <property fmtid="{D5CDD505-2E9C-101B-9397-08002B2CF9AE}" pid="3" name="Order">
    <vt:r8>66100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